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257" r:id="rId3"/>
    <p:sldId id="260" r:id="rId4"/>
    <p:sldId id="261" r:id="rId5"/>
    <p:sldId id="269" r:id="rId6"/>
    <p:sldId id="262" r:id="rId7"/>
    <p:sldId id="264" r:id="rId8"/>
    <p:sldId id="265" r:id="rId9"/>
    <p:sldId id="266" r:id="rId10"/>
    <p:sldId id="267" r:id="rId11"/>
    <p:sldId id="268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93" r:id="rId24"/>
    <p:sldId id="294" r:id="rId25"/>
    <p:sldId id="295" r:id="rId26"/>
    <p:sldId id="296" r:id="rId27"/>
    <p:sldId id="297" r:id="rId28"/>
    <p:sldId id="281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8" r:id="rId40"/>
    <p:sldId id="29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4660"/>
  </p:normalViewPr>
  <p:slideViewPr>
    <p:cSldViewPr snapToGrid="0">
      <p:cViewPr varScale="1">
        <p:scale>
          <a:sx n="75" d="100"/>
          <a:sy n="75" d="100"/>
        </p:scale>
        <p:origin x="4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1" d="100"/>
          <a:sy n="61" d="100"/>
        </p:scale>
        <p:origin x="3168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617385-FFF0-41DE-A1E4-2D6C9DBE8D8F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405D1B6F-7201-4840-A062-F242A5DEAD6A}">
      <dgm:prSet/>
      <dgm:spPr/>
      <dgm:t>
        <a:bodyPr/>
        <a:lstStyle/>
        <a:p>
          <a:r>
            <a:rPr lang="en-US" b="1"/>
            <a:t>Members:                         </a:t>
          </a:r>
          <a:endParaRPr lang="en-US"/>
        </a:p>
      </dgm:t>
    </dgm:pt>
    <dgm:pt modelId="{8DED6615-6E82-4C81-B4F5-A35B852F0DB7}" type="parTrans" cxnId="{BA92CDF1-C1D2-4BC0-8260-3F35B6F49AD9}">
      <dgm:prSet/>
      <dgm:spPr/>
      <dgm:t>
        <a:bodyPr/>
        <a:lstStyle/>
        <a:p>
          <a:endParaRPr lang="en-US"/>
        </a:p>
      </dgm:t>
    </dgm:pt>
    <dgm:pt modelId="{21D8CC05-F0FF-4915-B4ED-A7AA17C1BE08}" type="sibTrans" cxnId="{BA92CDF1-C1D2-4BC0-8260-3F35B6F49AD9}">
      <dgm:prSet/>
      <dgm:spPr/>
      <dgm:t>
        <a:bodyPr/>
        <a:lstStyle/>
        <a:p>
          <a:endParaRPr lang="en-US"/>
        </a:p>
      </dgm:t>
    </dgm:pt>
    <dgm:pt modelId="{BB14DA1E-50B1-49F3-BBE4-D4757AC8F7A8}">
      <dgm:prSet/>
      <dgm:spPr/>
      <dgm:t>
        <a:bodyPr/>
        <a:lstStyle/>
        <a:p>
          <a:r>
            <a:rPr lang="en-US" dirty="0"/>
            <a:t>Yousef Sherif</a:t>
          </a:r>
        </a:p>
      </dgm:t>
    </dgm:pt>
    <dgm:pt modelId="{08E933AF-EBB7-4CE5-8646-48B83A577E5F}" type="parTrans" cxnId="{8099FD7A-12E4-44FB-9EF5-42117F9EC208}">
      <dgm:prSet/>
      <dgm:spPr/>
      <dgm:t>
        <a:bodyPr/>
        <a:lstStyle/>
        <a:p>
          <a:endParaRPr lang="en-US"/>
        </a:p>
      </dgm:t>
    </dgm:pt>
    <dgm:pt modelId="{E53E4C86-F1D5-4F52-A3F5-0ABD774E3E41}" type="sibTrans" cxnId="{8099FD7A-12E4-44FB-9EF5-42117F9EC208}">
      <dgm:prSet/>
      <dgm:spPr/>
      <dgm:t>
        <a:bodyPr/>
        <a:lstStyle/>
        <a:p>
          <a:endParaRPr lang="en-US"/>
        </a:p>
      </dgm:t>
    </dgm:pt>
    <dgm:pt modelId="{4BB02B05-F6D8-43BD-AD7D-C34CAE62E3AA}">
      <dgm:prSet/>
      <dgm:spPr/>
      <dgm:t>
        <a:bodyPr/>
        <a:lstStyle/>
        <a:p>
          <a:r>
            <a:rPr lang="en-US"/>
            <a:t>Menna Essam                                         </a:t>
          </a:r>
        </a:p>
      </dgm:t>
    </dgm:pt>
    <dgm:pt modelId="{B4E53FBE-803E-4097-8D88-6C691DA9EF97}" type="parTrans" cxnId="{C8456E10-9F75-46BA-9BC3-E53D57ABC4DE}">
      <dgm:prSet/>
      <dgm:spPr/>
      <dgm:t>
        <a:bodyPr/>
        <a:lstStyle/>
        <a:p>
          <a:endParaRPr lang="en-US"/>
        </a:p>
      </dgm:t>
    </dgm:pt>
    <dgm:pt modelId="{655F17CE-107D-4B09-9464-131D8DF28639}" type="sibTrans" cxnId="{C8456E10-9F75-46BA-9BC3-E53D57ABC4DE}">
      <dgm:prSet/>
      <dgm:spPr/>
      <dgm:t>
        <a:bodyPr/>
        <a:lstStyle/>
        <a:p>
          <a:endParaRPr lang="en-US"/>
        </a:p>
      </dgm:t>
    </dgm:pt>
    <dgm:pt modelId="{47D7C423-155D-4B94-92BE-423185DCAF3A}">
      <dgm:prSet/>
      <dgm:spPr/>
      <dgm:t>
        <a:bodyPr/>
        <a:lstStyle/>
        <a:p>
          <a:r>
            <a:rPr lang="en-US"/>
            <a:t>Rahma Shindy</a:t>
          </a:r>
        </a:p>
      </dgm:t>
    </dgm:pt>
    <dgm:pt modelId="{2883DDF3-F788-4515-9736-3058AB897CB2}" type="parTrans" cxnId="{31BCF03F-B6DF-4A17-BB43-7AC10987DE57}">
      <dgm:prSet/>
      <dgm:spPr/>
      <dgm:t>
        <a:bodyPr/>
        <a:lstStyle/>
        <a:p>
          <a:endParaRPr lang="en-US"/>
        </a:p>
      </dgm:t>
    </dgm:pt>
    <dgm:pt modelId="{5F1B3F7E-C1C3-49CC-B1EF-08A4A33B251E}" type="sibTrans" cxnId="{31BCF03F-B6DF-4A17-BB43-7AC10987DE57}">
      <dgm:prSet/>
      <dgm:spPr/>
      <dgm:t>
        <a:bodyPr/>
        <a:lstStyle/>
        <a:p>
          <a:endParaRPr lang="en-US"/>
        </a:p>
      </dgm:t>
    </dgm:pt>
    <dgm:pt modelId="{6AB1F195-6CC8-49A4-B1C8-532A506126E2}">
      <dgm:prSet/>
      <dgm:spPr/>
      <dgm:t>
        <a:bodyPr/>
        <a:lstStyle/>
        <a:p>
          <a:r>
            <a:rPr lang="en-US"/>
            <a:t>Zeyad Hussein</a:t>
          </a:r>
        </a:p>
      </dgm:t>
    </dgm:pt>
    <dgm:pt modelId="{E8C6B947-2A90-4AB5-9F8C-3F07B6B1DCC7}" type="parTrans" cxnId="{7BFFD573-3BA6-4EC7-B010-65ECF048F579}">
      <dgm:prSet/>
      <dgm:spPr/>
      <dgm:t>
        <a:bodyPr/>
        <a:lstStyle/>
        <a:p>
          <a:endParaRPr lang="en-US"/>
        </a:p>
      </dgm:t>
    </dgm:pt>
    <dgm:pt modelId="{F1FF256D-77EF-45C6-BC67-B36489EC864F}" type="sibTrans" cxnId="{7BFFD573-3BA6-4EC7-B010-65ECF048F579}">
      <dgm:prSet/>
      <dgm:spPr/>
      <dgm:t>
        <a:bodyPr/>
        <a:lstStyle/>
        <a:p>
          <a:endParaRPr lang="en-US"/>
        </a:p>
      </dgm:t>
    </dgm:pt>
    <dgm:pt modelId="{2DEF0E22-4769-40A8-BD76-4030C18D2857}">
      <dgm:prSet/>
      <dgm:spPr/>
      <dgm:t>
        <a:bodyPr/>
        <a:lstStyle/>
        <a:p>
          <a:r>
            <a:rPr lang="en-US"/>
            <a:t>Mahmoud Ahmed</a:t>
          </a:r>
        </a:p>
      </dgm:t>
    </dgm:pt>
    <dgm:pt modelId="{2AFC8431-B935-4BC0-8929-4C4386B28735}" type="parTrans" cxnId="{0AA56AB0-3466-4D33-9D8F-3B4F8BAE1BFA}">
      <dgm:prSet/>
      <dgm:spPr/>
      <dgm:t>
        <a:bodyPr/>
        <a:lstStyle/>
        <a:p>
          <a:endParaRPr lang="en-US"/>
        </a:p>
      </dgm:t>
    </dgm:pt>
    <dgm:pt modelId="{B5295132-1A1F-4695-A9EB-65DDE7EEE2C3}" type="sibTrans" cxnId="{0AA56AB0-3466-4D33-9D8F-3B4F8BAE1BFA}">
      <dgm:prSet/>
      <dgm:spPr/>
      <dgm:t>
        <a:bodyPr/>
        <a:lstStyle/>
        <a:p>
          <a:endParaRPr lang="en-US"/>
        </a:p>
      </dgm:t>
    </dgm:pt>
    <dgm:pt modelId="{A9C212A2-8620-4DEA-B814-DA8BAE88B139}" type="pres">
      <dgm:prSet presAssocID="{33617385-FFF0-41DE-A1E4-2D6C9DBE8D8F}" presName="vert0" presStyleCnt="0">
        <dgm:presLayoutVars>
          <dgm:dir/>
          <dgm:animOne val="branch"/>
          <dgm:animLvl val="lvl"/>
        </dgm:presLayoutVars>
      </dgm:prSet>
      <dgm:spPr/>
    </dgm:pt>
    <dgm:pt modelId="{0039939F-96F4-4AC3-9404-35404DCFAC29}" type="pres">
      <dgm:prSet presAssocID="{405D1B6F-7201-4840-A062-F242A5DEAD6A}" presName="thickLine" presStyleLbl="alignNode1" presStyleIdx="0" presStyleCnt="6"/>
      <dgm:spPr/>
    </dgm:pt>
    <dgm:pt modelId="{6C7F58AE-5354-4B0D-AB85-8C8556467F48}" type="pres">
      <dgm:prSet presAssocID="{405D1B6F-7201-4840-A062-F242A5DEAD6A}" presName="horz1" presStyleCnt="0"/>
      <dgm:spPr/>
    </dgm:pt>
    <dgm:pt modelId="{BD0D39D2-CC78-4B94-8579-04ECE4B8EAEB}" type="pres">
      <dgm:prSet presAssocID="{405D1B6F-7201-4840-A062-F242A5DEAD6A}" presName="tx1" presStyleLbl="revTx" presStyleIdx="0" presStyleCnt="6"/>
      <dgm:spPr/>
    </dgm:pt>
    <dgm:pt modelId="{3F5F4D00-88F4-48D4-A79D-FD4FDAB6DD0B}" type="pres">
      <dgm:prSet presAssocID="{405D1B6F-7201-4840-A062-F242A5DEAD6A}" presName="vert1" presStyleCnt="0"/>
      <dgm:spPr/>
    </dgm:pt>
    <dgm:pt modelId="{E9F15A6D-A137-4C97-BE26-473F8030D976}" type="pres">
      <dgm:prSet presAssocID="{BB14DA1E-50B1-49F3-BBE4-D4757AC8F7A8}" presName="thickLine" presStyleLbl="alignNode1" presStyleIdx="1" presStyleCnt="6"/>
      <dgm:spPr/>
    </dgm:pt>
    <dgm:pt modelId="{9EC08D85-F465-446B-90C3-D4CD49D98CD0}" type="pres">
      <dgm:prSet presAssocID="{BB14DA1E-50B1-49F3-BBE4-D4757AC8F7A8}" presName="horz1" presStyleCnt="0"/>
      <dgm:spPr/>
    </dgm:pt>
    <dgm:pt modelId="{2B1379A7-120B-48EC-B8CF-9916FE16FE59}" type="pres">
      <dgm:prSet presAssocID="{BB14DA1E-50B1-49F3-BBE4-D4757AC8F7A8}" presName="tx1" presStyleLbl="revTx" presStyleIdx="1" presStyleCnt="6"/>
      <dgm:spPr/>
    </dgm:pt>
    <dgm:pt modelId="{6774EC48-9DC3-449F-A187-AD04D13D1C44}" type="pres">
      <dgm:prSet presAssocID="{BB14DA1E-50B1-49F3-BBE4-D4757AC8F7A8}" presName="vert1" presStyleCnt="0"/>
      <dgm:spPr/>
    </dgm:pt>
    <dgm:pt modelId="{BD068B06-04B8-4811-8F11-AF6EE15EE56B}" type="pres">
      <dgm:prSet presAssocID="{4BB02B05-F6D8-43BD-AD7D-C34CAE62E3AA}" presName="thickLine" presStyleLbl="alignNode1" presStyleIdx="2" presStyleCnt="6"/>
      <dgm:spPr/>
    </dgm:pt>
    <dgm:pt modelId="{2BA46B3B-7FB4-4310-B56D-57F39AA8D09E}" type="pres">
      <dgm:prSet presAssocID="{4BB02B05-F6D8-43BD-AD7D-C34CAE62E3AA}" presName="horz1" presStyleCnt="0"/>
      <dgm:spPr/>
    </dgm:pt>
    <dgm:pt modelId="{6899F90F-82C3-455F-99C1-F14F8386E92B}" type="pres">
      <dgm:prSet presAssocID="{4BB02B05-F6D8-43BD-AD7D-C34CAE62E3AA}" presName="tx1" presStyleLbl="revTx" presStyleIdx="2" presStyleCnt="6"/>
      <dgm:spPr/>
    </dgm:pt>
    <dgm:pt modelId="{F96B6170-BFAD-48FB-B071-4248F23912B9}" type="pres">
      <dgm:prSet presAssocID="{4BB02B05-F6D8-43BD-AD7D-C34CAE62E3AA}" presName="vert1" presStyleCnt="0"/>
      <dgm:spPr/>
    </dgm:pt>
    <dgm:pt modelId="{994AAAF2-8F96-4906-961B-58DFDAD38EB2}" type="pres">
      <dgm:prSet presAssocID="{47D7C423-155D-4B94-92BE-423185DCAF3A}" presName="thickLine" presStyleLbl="alignNode1" presStyleIdx="3" presStyleCnt="6"/>
      <dgm:spPr/>
    </dgm:pt>
    <dgm:pt modelId="{068F2E42-01D7-40A2-AF1B-2F07BA996040}" type="pres">
      <dgm:prSet presAssocID="{47D7C423-155D-4B94-92BE-423185DCAF3A}" presName="horz1" presStyleCnt="0"/>
      <dgm:spPr/>
    </dgm:pt>
    <dgm:pt modelId="{C1983B10-D8AE-4F2D-9E5D-8C6765630BFD}" type="pres">
      <dgm:prSet presAssocID="{47D7C423-155D-4B94-92BE-423185DCAF3A}" presName="tx1" presStyleLbl="revTx" presStyleIdx="3" presStyleCnt="6"/>
      <dgm:spPr/>
    </dgm:pt>
    <dgm:pt modelId="{C933FA5D-3BE3-4682-8A0D-212E47F63595}" type="pres">
      <dgm:prSet presAssocID="{47D7C423-155D-4B94-92BE-423185DCAF3A}" presName="vert1" presStyleCnt="0"/>
      <dgm:spPr/>
    </dgm:pt>
    <dgm:pt modelId="{13066FAC-0652-4247-BAB5-4B8025FEA76B}" type="pres">
      <dgm:prSet presAssocID="{6AB1F195-6CC8-49A4-B1C8-532A506126E2}" presName="thickLine" presStyleLbl="alignNode1" presStyleIdx="4" presStyleCnt="6"/>
      <dgm:spPr/>
    </dgm:pt>
    <dgm:pt modelId="{35420B8F-5ED0-4B51-848B-336118D07835}" type="pres">
      <dgm:prSet presAssocID="{6AB1F195-6CC8-49A4-B1C8-532A506126E2}" presName="horz1" presStyleCnt="0"/>
      <dgm:spPr/>
    </dgm:pt>
    <dgm:pt modelId="{BE86562E-8DB8-4995-8226-5AD5A337639E}" type="pres">
      <dgm:prSet presAssocID="{6AB1F195-6CC8-49A4-B1C8-532A506126E2}" presName="tx1" presStyleLbl="revTx" presStyleIdx="4" presStyleCnt="6"/>
      <dgm:spPr/>
    </dgm:pt>
    <dgm:pt modelId="{79539488-F2E0-4B19-A20D-34CD5AF15152}" type="pres">
      <dgm:prSet presAssocID="{6AB1F195-6CC8-49A4-B1C8-532A506126E2}" presName="vert1" presStyleCnt="0"/>
      <dgm:spPr/>
    </dgm:pt>
    <dgm:pt modelId="{564932A4-0568-499C-A701-C8FF75357414}" type="pres">
      <dgm:prSet presAssocID="{2DEF0E22-4769-40A8-BD76-4030C18D2857}" presName="thickLine" presStyleLbl="alignNode1" presStyleIdx="5" presStyleCnt="6"/>
      <dgm:spPr/>
    </dgm:pt>
    <dgm:pt modelId="{1F76AE98-A8CF-438B-B865-16FC0A2D9894}" type="pres">
      <dgm:prSet presAssocID="{2DEF0E22-4769-40A8-BD76-4030C18D2857}" presName="horz1" presStyleCnt="0"/>
      <dgm:spPr/>
    </dgm:pt>
    <dgm:pt modelId="{5B4D5769-740E-4667-8D52-1D28CFF66EBF}" type="pres">
      <dgm:prSet presAssocID="{2DEF0E22-4769-40A8-BD76-4030C18D2857}" presName="tx1" presStyleLbl="revTx" presStyleIdx="5" presStyleCnt="6"/>
      <dgm:spPr/>
    </dgm:pt>
    <dgm:pt modelId="{786D9034-F61F-4A13-A899-8CFD42279C41}" type="pres">
      <dgm:prSet presAssocID="{2DEF0E22-4769-40A8-BD76-4030C18D2857}" presName="vert1" presStyleCnt="0"/>
      <dgm:spPr/>
    </dgm:pt>
  </dgm:ptLst>
  <dgm:cxnLst>
    <dgm:cxn modelId="{001B8102-5DB0-4628-85F0-B86A6CD806E0}" type="presOf" srcId="{4BB02B05-F6D8-43BD-AD7D-C34CAE62E3AA}" destId="{6899F90F-82C3-455F-99C1-F14F8386E92B}" srcOrd="0" destOrd="0" presId="urn:microsoft.com/office/officeart/2008/layout/LinedList"/>
    <dgm:cxn modelId="{E1535F0F-B968-416C-AFA0-F70FD3770D45}" type="presOf" srcId="{47D7C423-155D-4B94-92BE-423185DCAF3A}" destId="{C1983B10-D8AE-4F2D-9E5D-8C6765630BFD}" srcOrd="0" destOrd="0" presId="urn:microsoft.com/office/officeart/2008/layout/LinedList"/>
    <dgm:cxn modelId="{C8456E10-9F75-46BA-9BC3-E53D57ABC4DE}" srcId="{33617385-FFF0-41DE-A1E4-2D6C9DBE8D8F}" destId="{4BB02B05-F6D8-43BD-AD7D-C34CAE62E3AA}" srcOrd="2" destOrd="0" parTransId="{B4E53FBE-803E-4097-8D88-6C691DA9EF97}" sibTransId="{655F17CE-107D-4B09-9464-131D8DF28639}"/>
    <dgm:cxn modelId="{2F859A15-B0F0-4DA9-AE00-2E03FD3C278B}" type="presOf" srcId="{33617385-FFF0-41DE-A1E4-2D6C9DBE8D8F}" destId="{A9C212A2-8620-4DEA-B814-DA8BAE88B139}" srcOrd="0" destOrd="0" presId="urn:microsoft.com/office/officeart/2008/layout/LinedList"/>
    <dgm:cxn modelId="{639B8238-CF75-41DD-A7AA-8A53CD5A6FCA}" type="presOf" srcId="{405D1B6F-7201-4840-A062-F242A5DEAD6A}" destId="{BD0D39D2-CC78-4B94-8579-04ECE4B8EAEB}" srcOrd="0" destOrd="0" presId="urn:microsoft.com/office/officeart/2008/layout/LinedList"/>
    <dgm:cxn modelId="{31BCF03F-B6DF-4A17-BB43-7AC10987DE57}" srcId="{33617385-FFF0-41DE-A1E4-2D6C9DBE8D8F}" destId="{47D7C423-155D-4B94-92BE-423185DCAF3A}" srcOrd="3" destOrd="0" parTransId="{2883DDF3-F788-4515-9736-3058AB897CB2}" sibTransId="{5F1B3F7E-C1C3-49CC-B1EF-08A4A33B251E}"/>
    <dgm:cxn modelId="{7BFFD573-3BA6-4EC7-B010-65ECF048F579}" srcId="{33617385-FFF0-41DE-A1E4-2D6C9DBE8D8F}" destId="{6AB1F195-6CC8-49A4-B1C8-532A506126E2}" srcOrd="4" destOrd="0" parTransId="{E8C6B947-2A90-4AB5-9F8C-3F07B6B1DCC7}" sibTransId="{F1FF256D-77EF-45C6-BC67-B36489EC864F}"/>
    <dgm:cxn modelId="{8099FD7A-12E4-44FB-9EF5-42117F9EC208}" srcId="{33617385-FFF0-41DE-A1E4-2D6C9DBE8D8F}" destId="{BB14DA1E-50B1-49F3-BBE4-D4757AC8F7A8}" srcOrd="1" destOrd="0" parTransId="{08E933AF-EBB7-4CE5-8646-48B83A577E5F}" sibTransId="{E53E4C86-F1D5-4F52-A3F5-0ABD774E3E41}"/>
    <dgm:cxn modelId="{1D84C38B-34D2-4B37-A64D-602A99087BEB}" type="presOf" srcId="{2DEF0E22-4769-40A8-BD76-4030C18D2857}" destId="{5B4D5769-740E-4667-8D52-1D28CFF66EBF}" srcOrd="0" destOrd="0" presId="urn:microsoft.com/office/officeart/2008/layout/LinedList"/>
    <dgm:cxn modelId="{C33AA58E-3D63-4132-8E22-65FC90DCB66A}" type="presOf" srcId="{BB14DA1E-50B1-49F3-BBE4-D4757AC8F7A8}" destId="{2B1379A7-120B-48EC-B8CF-9916FE16FE59}" srcOrd="0" destOrd="0" presId="urn:microsoft.com/office/officeart/2008/layout/LinedList"/>
    <dgm:cxn modelId="{0AA56AB0-3466-4D33-9D8F-3B4F8BAE1BFA}" srcId="{33617385-FFF0-41DE-A1E4-2D6C9DBE8D8F}" destId="{2DEF0E22-4769-40A8-BD76-4030C18D2857}" srcOrd="5" destOrd="0" parTransId="{2AFC8431-B935-4BC0-8929-4C4386B28735}" sibTransId="{B5295132-1A1F-4695-A9EB-65DDE7EEE2C3}"/>
    <dgm:cxn modelId="{AF56B0E7-FD04-480F-BDEE-388F54D60E8E}" type="presOf" srcId="{6AB1F195-6CC8-49A4-B1C8-532A506126E2}" destId="{BE86562E-8DB8-4995-8226-5AD5A337639E}" srcOrd="0" destOrd="0" presId="urn:microsoft.com/office/officeart/2008/layout/LinedList"/>
    <dgm:cxn modelId="{BA92CDF1-C1D2-4BC0-8260-3F35B6F49AD9}" srcId="{33617385-FFF0-41DE-A1E4-2D6C9DBE8D8F}" destId="{405D1B6F-7201-4840-A062-F242A5DEAD6A}" srcOrd="0" destOrd="0" parTransId="{8DED6615-6E82-4C81-B4F5-A35B852F0DB7}" sibTransId="{21D8CC05-F0FF-4915-B4ED-A7AA17C1BE08}"/>
    <dgm:cxn modelId="{5BA0C148-4D76-4439-9AB5-8F4198C3560B}" type="presParOf" srcId="{A9C212A2-8620-4DEA-B814-DA8BAE88B139}" destId="{0039939F-96F4-4AC3-9404-35404DCFAC29}" srcOrd="0" destOrd="0" presId="urn:microsoft.com/office/officeart/2008/layout/LinedList"/>
    <dgm:cxn modelId="{0CFA066F-4AA5-4077-AC2B-101AB46BC2D3}" type="presParOf" srcId="{A9C212A2-8620-4DEA-B814-DA8BAE88B139}" destId="{6C7F58AE-5354-4B0D-AB85-8C8556467F48}" srcOrd="1" destOrd="0" presId="urn:microsoft.com/office/officeart/2008/layout/LinedList"/>
    <dgm:cxn modelId="{ED6660FE-D61C-4877-B9E5-DDB55772B1F0}" type="presParOf" srcId="{6C7F58AE-5354-4B0D-AB85-8C8556467F48}" destId="{BD0D39D2-CC78-4B94-8579-04ECE4B8EAEB}" srcOrd="0" destOrd="0" presId="urn:microsoft.com/office/officeart/2008/layout/LinedList"/>
    <dgm:cxn modelId="{C7F813B5-A841-4A5A-924F-ECB33C7596B1}" type="presParOf" srcId="{6C7F58AE-5354-4B0D-AB85-8C8556467F48}" destId="{3F5F4D00-88F4-48D4-A79D-FD4FDAB6DD0B}" srcOrd="1" destOrd="0" presId="urn:microsoft.com/office/officeart/2008/layout/LinedList"/>
    <dgm:cxn modelId="{6BFDA91C-ACDF-4A5E-AE36-0D42194BE3BC}" type="presParOf" srcId="{A9C212A2-8620-4DEA-B814-DA8BAE88B139}" destId="{E9F15A6D-A137-4C97-BE26-473F8030D976}" srcOrd="2" destOrd="0" presId="urn:microsoft.com/office/officeart/2008/layout/LinedList"/>
    <dgm:cxn modelId="{84B0F52B-4253-4B31-B6B5-C8104054A7D8}" type="presParOf" srcId="{A9C212A2-8620-4DEA-B814-DA8BAE88B139}" destId="{9EC08D85-F465-446B-90C3-D4CD49D98CD0}" srcOrd="3" destOrd="0" presId="urn:microsoft.com/office/officeart/2008/layout/LinedList"/>
    <dgm:cxn modelId="{7CCFED5A-A484-4CC5-AB99-5A790C66BED7}" type="presParOf" srcId="{9EC08D85-F465-446B-90C3-D4CD49D98CD0}" destId="{2B1379A7-120B-48EC-B8CF-9916FE16FE59}" srcOrd="0" destOrd="0" presId="urn:microsoft.com/office/officeart/2008/layout/LinedList"/>
    <dgm:cxn modelId="{BDEA49EE-CBDE-47E6-979B-0AB17FCBED76}" type="presParOf" srcId="{9EC08D85-F465-446B-90C3-D4CD49D98CD0}" destId="{6774EC48-9DC3-449F-A187-AD04D13D1C44}" srcOrd="1" destOrd="0" presId="urn:microsoft.com/office/officeart/2008/layout/LinedList"/>
    <dgm:cxn modelId="{5E741BDB-C6E1-40C7-AE34-ADF26A989EE2}" type="presParOf" srcId="{A9C212A2-8620-4DEA-B814-DA8BAE88B139}" destId="{BD068B06-04B8-4811-8F11-AF6EE15EE56B}" srcOrd="4" destOrd="0" presId="urn:microsoft.com/office/officeart/2008/layout/LinedList"/>
    <dgm:cxn modelId="{E8480524-7A13-4779-BD67-833941E363E5}" type="presParOf" srcId="{A9C212A2-8620-4DEA-B814-DA8BAE88B139}" destId="{2BA46B3B-7FB4-4310-B56D-57F39AA8D09E}" srcOrd="5" destOrd="0" presId="urn:microsoft.com/office/officeart/2008/layout/LinedList"/>
    <dgm:cxn modelId="{BB544F11-7A6A-466B-9EC5-C19D641D4BBE}" type="presParOf" srcId="{2BA46B3B-7FB4-4310-B56D-57F39AA8D09E}" destId="{6899F90F-82C3-455F-99C1-F14F8386E92B}" srcOrd="0" destOrd="0" presId="urn:microsoft.com/office/officeart/2008/layout/LinedList"/>
    <dgm:cxn modelId="{2AE07285-FC5F-4DEF-87AA-F9247AC7B9F7}" type="presParOf" srcId="{2BA46B3B-7FB4-4310-B56D-57F39AA8D09E}" destId="{F96B6170-BFAD-48FB-B071-4248F23912B9}" srcOrd="1" destOrd="0" presId="urn:microsoft.com/office/officeart/2008/layout/LinedList"/>
    <dgm:cxn modelId="{2FA4F635-BB4B-4615-A09E-A3A88FC8AD03}" type="presParOf" srcId="{A9C212A2-8620-4DEA-B814-DA8BAE88B139}" destId="{994AAAF2-8F96-4906-961B-58DFDAD38EB2}" srcOrd="6" destOrd="0" presId="urn:microsoft.com/office/officeart/2008/layout/LinedList"/>
    <dgm:cxn modelId="{07E8A413-17E4-40F5-A972-A4B6B269B086}" type="presParOf" srcId="{A9C212A2-8620-4DEA-B814-DA8BAE88B139}" destId="{068F2E42-01D7-40A2-AF1B-2F07BA996040}" srcOrd="7" destOrd="0" presId="urn:microsoft.com/office/officeart/2008/layout/LinedList"/>
    <dgm:cxn modelId="{F680FBE7-CCF3-4A32-838C-CEC6930EB892}" type="presParOf" srcId="{068F2E42-01D7-40A2-AF1B-2F07BA996040}" destId="{C1983B10-D8AE-4F2D-9E5D-8C6765630BFD}" srcOrd="0" destOrd="0" presId="urn:microsoft.com/office/officeart/2008/layout/LinedList"/>
    <dgm:cxn modelId="{186CCBA0-92E4-4305-B46C-474EEF9A465B}" type="presParOf" srcId="{068F2E42-01D7-40A2-AF1B-2F07BA996040}" destId="{C933FA5D-3BE3-4682-8A0D-212E47F63595}" srcOrd="1" destOrd="0" presId="urn:microsoft.com/office/officeart/2008/layout/LinedList"/>
    <dgm:cxn modelId="{3172B152-3E81-42A4-81DD-210E1CC1CA6A}" type="presParOf" srcId="{A9C212A2-8620-4DEA-B814-DA8BAE88B139}" destId="{13066FAC-0652-4247-BAB5-4B8025FEA76B}" srcOrd="8" destOrd="0" presId="urn:microsoft.com/office/officeart/2008/layout/LinedList"/>
    <dgm:cxn modelId="{1DA71C4E-EE52-44ED-8953-19C0D4115D2F}" type="presParOf" srcId="{A9C212A2-8620-4DEA-B814-DA8BAE88B139}" destId="{35420B8F-5ED0-4B51-848B-336118D07835}" srcOrd="9" destOrd="0" presId="urn:microsoft.com/office/officeart/2008/layout/LinedList"/>
    <dgm:cxn modelId="{6A3328C7-86FB-4D02-AFFD-46DD9164B6D6}" type="presParOf" srcId="{35420B8F-5ED0-4B51-848B-336118D07835}" destId="{BE86562E-8DB8-4995-8226-5AD5A337639E}" srcOrd="0" destOrd="0" presId="urn:microsoft.com/office/officeart/2008/layout/LinedList"/>
    <dgm:cxn modelId="{67F5A3C0-D640-4D22-BEB3-0408C217E0A4}" type="presParOf" srcId="{35420B8F-5ED0-4B51-848B-336118D07835}" destId="{79539488-F2E0-4B19-A20D-34CD5AF15152}" srcOrd="1" destOrd="0" presId="urn:microsoft.com/office/officeart/2008/layout/LinedList"/>
    <dgm:cxn modelId="{8C8ACFC9-FDD4-48C0-8ED5-B0ABCB2383DC}" type="presParOf" srcId="{A9C212A2-8620-4DEA-B814-DA8BAE88B139}" destId="{564932A4-0568-499C-A701-C8FF75357414}" srcOrd="10" destOrd="0" presId="urn:microsoft.com/office/officeart/2008/layout/LinedList"/>
    <dgm:cxn modelId="{26F0078B-F67E-4290-AAF1-C3963956EAA1}" type="presParOf" srcId="{A9C212A2-8620-4DEA-B814-DA8BAE88B139}" destId="{1F76AE98-A8CF-438B-B865-16FC0A2D9894}" srcOrd="11" destOrd="0" presId="urn:microsoft.com/office/officeart/2008/layout/LinedList"/>
    <dgm:cxn modelId="{B17C251A-0CA6-4CEE-B7BB-113C333B4C62}" type="presParOf" srcId="{1F76AE98-A8CF-438B-B865-16FC0A2D9894}" destId="{5B4D5769-740E-4667-8D52-1D28CFF66EBF}" srcOrd="0" destOrd="0" presId="urn:microsoft.com/office/officeart/2008/layout/LinedList"/>
    <dgm:cxn modelId="{3B9561A9-8F17-447D-9380-80247E5E8C2D}" type="presParOf" srcId="{1F76AE98-A8CF-438B-B865-16FC0A2D9894}" destId="{786D9034-F61F-4A13-A899-8CFD42279C4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39939F-96F4-4AC3-9404-35404DCFAC29}">
      <dsp:nvSpPr>
        <dsp:cNvPr id="0" name=""/>
        <dsp:cNvSpPr/>
      </dsp:nvSpPr>
      <dsp:spPr>
        <a:xfrm>
          <a:off x="0" y="2700"/>
          <a:ext cx="6291714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D39D2-CC78-4B94-8579-04ECE4B8EAEB}">
      <dsp:nvSpPr>
        <dsp:cNvPr id="0" name=""/>
        <dsp:cNvSpPr/>
      </dsp:nvSpPr>
      <dsp:spPr>
        <a:xfrm>
          <a:off x="0" y="2700"/>
          <a:ext cx="6291714" cy="920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b="1" kern="1200"/>
            <a:t>Members:                         </a:t>
          </a:r>
          <a:endParaRPr lang="en-US" sz="4200" kern="1200"/>
        </a:p>
      </dsp:txBody>
      <dsp:txXfrm>
        <a:off x="0" y="2700"/>
        <a:ext cx="6291714" cy="920888"/>
      </dsp:txXfrm>
    </dsp:sp>
    <dsp:sp modelId="{E9F15A6D-A137-4C97-BE26-473F8030D976}">
      <dsp:nvSpPr>
        <dsp:cNvPr id="0" name=""/>
        <dsp:cNvSpPr/>
      </dsp:nvSpPr>
      <dsp:spPr>
        <a:xfrm>
          <a:off x="0" y="923589"/>
          <a:ext cx="6291714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1379A7-120B-48EC-B8CF-9916FE16FE59}">
      <dsp:nvSpPr>
        <dsp:cNvPr id="0" name=""/>
        <dsp:cNvSpPr/>
      </dsp:nvSpPr>
      <dsp:spPr>
        <a:xfrm>
          <a:off x="0" y="923589"/>
          <a:ext cx="6291714" cy="920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Yousef Sherif</a:t>
          </a:r>
        </a:p>
      </dsp:txBody>
      <dsp:txXfrm>
        <a:off x="0" y="923589"/>
        <a:ext cx="6291714" cy="920888"/>
      </dsp:txXfrm>
    </dsp:sp>
    <dsp:sp modelId="{BD068B06-04B8-4811-8F11-AF6EE15EE56B}">
      <dsp:nvSpPr>
        <dsp:cNvPr id="0" name=""/>
        <dsp:cNvSpPr/>
      </dsp:nvSpPr>
      <dsp:spPr>
        <a:xfrm>
          <a:off x="0" y="1844478"/>
          <a:ext cx="6291714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99F90F-82C3-455F-99C1-F14F8386E92B}">
      <dsp:nvSpPr>
        <dsp:cNvPr id="0" name=""/>
        <dsp:cNvSpPr/>
      </dsp:nvSpPr>
      <dsp:spPr>
        <a:xfrm>
          <a:off x="0" y="1844478"/>
          <a:ext cx="6291714" cy="920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Menna Essam                                         </a:t>
          </a:r>
        </a:p>
      </dsp:txBody>
      <dsp:txXfrm>
        <a:off x="0" y="1844478"/>
        <a:ext cx="6291714" cy="920888"/>
      </dsp:txXfrm>
    </dsp:sp>
    <dsp:sp modelId="{994AAAF2-8F96-4906-961B-58DFDAD38EB2}">
      <dsp:nvSpPr>
        <dsp:cNvPr id="0" name=""/>
        <dsp:cNvSpPr/>
      </dsp:nvSpPr>
      <dsp:spPr>
        <a:xfrm>
          <a:off x="0" y="2765367"/>
          <a:ext cx="6291714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983B10-D8AE-4F2D-9E5D-8C6765630BFD}">
      <dsp:nvSpPr>
        <dsp:cNvPr id="0" name=""/>
        <dsp:cNvSpPr/>
      </dsp:nvSpPr>
      <dsp:spPr>
        <a:xfrm>
          <a:off x="0" y="2765367"/>
          <a:ext cx="6291714" cy="920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Rahma Shindy</a:t>
          </a:r>
        </a:p>
      </dsp:txBody>
      <dsp:txXfrm>
        <a:off x="0" y="2765367"/>
        <a:ext cx="6291714" cy="920888"/>
      </dsp:txXfrm>
    </dsp:sp>
    <dsp:sp modelId="{13066FAC-0652-4247-BAB5-4B8025FEA76B}">
      <dsp:nvSpPr>
        <dsp:cNvPr id="0" name=""/>
        <dsp:cNvSpPr/>
      </dsp:nvSpPr>
      <dsp:spPr>
        <a:xfrm>
          <a:off x="0" y="3686256"/>
          <a:ext cx="6291714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86562E-8DB8-4995-8226-5AD5A337639E}">
      <dsp:nvSpPr>
        <dsp:cNvPr id="0" name=""/>
        <dsp:cNvSpPr/>
      </dsp:nvSpPr>
      <dsp:spPr>
        <a:xfrm>
          <a:off x="0" y="3686256"/>
          <a:ext cx="6291714" cy="920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Zeyad Hussein</a:t>
          </a:r>
        </a:p>
      </dsp:txBody>
      <dsp:txXfrm>
        <a:off x="0" y="3686256"/>
        <a:ext cx="6291714" cy="920888"/>
      </dsp:txXfrm>
    </dsp:sp>
    <dsp:sp modelId="{564932A4-0568-499C-A701-C8FF75357414}">
      <dsp:nvSpPr>
        <dsp:cNvPr id="0" name=""/>
        <dsp:cNvSpPr/>
      </dsp:nvSpPr>
      <dsp:spPr>
        <a:xfrm>
          <a:off x="0" y="4607145"/>
          <a:ext cx="6291714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4D5769-740E-4667-8D52-1D28CFF66EBF}">
      <dsp:nvSpPr>
        <dsp:cNvPr id="0" name=""/>
        <dsp:cNvSpPr/>
      </dsp:nvSpPr>
      <dsp:spPr>
        <a:xfrm>
          <a:off x="0" y="4607145"/>
          <a:ext cx="6291714" cy="920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Mahmoud Ahmed</a:t>
          </a:r>
        </a:p>
      </dsp:txBody>
      <dsp:txXfrm>
        <a:off x="0" y="4607145"/>
        <a:ext cx="6291714" cy="9208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7478CFF-29BF-0F3E-C8C2-AAD6E51FCF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8F257C-F864-C435-C756-3CC083DA3C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414BEB-6D77-46B9-BCBC-C5958BEB2D7A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B72BF1-6ECF-A73A-F471-8BBC30E1011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F5449C-0213-2128-D5A0-A4E06183C0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7F98AF-5602-4703-A603-0224008F6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1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3496AC-10A3-4A42-84C8-DF164486BDB6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F5359F-1F1D-468B-90C5-BE84F2F77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323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1191A-6BF7-4B1E-9ACD-3E462FDE09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202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4A753-DF62-D253-571D-B4863EDBBB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CB557-1DB0-C768-EE9B-367273269E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8C996-17D1-1683-5A37-E5F66F0B6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A324B-A7BF-4BEC-A1CB-A3C0BD0A94DE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8C6AB-E029-6027-500E-87EF72E83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B3406-4E2D-AAA6-8398-82B557365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A681-1DED-413A-8267-A922DAAF8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27910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C3DAE-0E7A-62DE-E7CF-2D8308DD1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FDB8F0-458B-1A5D-CA10-2552780E99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9681E-4EDC-4299-1A31-DB9C3A2E8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A324B-A7BF-4BEC-A1CB-A3C0BD0A94DE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19E57-A051-C7A5-8C12-896EA0740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BFFED-E759-8431-25FA-4A68B907D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A681-1DED-413A-8267-A922DAAF8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432060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211122-3064-84E8-C02A-D6531B3CEC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B948C5-3452-1B5E-8F9C-03241DB836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A6176-86C3-350A-BAF3-F31028F7D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A324B-A7BF-4BEC-A1CB-A3C0BD0A94DE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92729-A104-5830-8C2E-21B90AEBE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1AA5B-1CB4-3496-9884-DC5C0E02B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A681-1DED-413A-8267-A922DAAF8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27194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4B486-A337-FFEE-C3CB-6C5921A6F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9F22C-9A0F-E5AD-BF49-81167DFBE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9440B-95CE-0E80-37DB-5C053777F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A324B-A7BF-4BEC-A1CB-A3C0BD0A94DE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42A5F-E9CC-8351-A209-477A929E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45177-6D3C-19BD-7693-065B853AE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A681-1DED-413A-8267-A922DAAF8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013296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CCB1A-DCE6-36CF-29FD-6D984325D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66D1F0-D82B-A0F2-2CFD-BD79F7A75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C8A71-0E55-30E9-B4F8-63FB32A61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A324B-A7BF-4BEC-A1CB-A3C0BD0A94DE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71B99-6598-515B-300B-4F18AA987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803DC2-6F74-DAE3-930A-50389C7E4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A681-1DED-413A-8267-A922DAAF8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094395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80E17-8003-0012-6519-720EDE58A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5BED5-8442-094B-7AE3-5619891818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AECB69-BEF9-D4A1-9705-5C196AFB5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EA5062-0CCC-498A-7350-F3BF61574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A324B-A7BF-4BEC-A1CB-A3C0BD0A94DE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165D35-37C6-97D0-C3A3-E710420C8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A1A622-3253-4DC6-CC20-A735C09E5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A681-1DED-413A-8267-A922DAAF8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348678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2330C-F652-D089-811E-651745005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5AB59-FE67-8EBD-FEA9-C5367DC4B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53B91-0472-EBAF-888D-626BF3C93A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4B93E8-3005-64B9-F507-11F4C0C686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636BC7-524B-3314-4158-FD49E102A6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3E8290-490E-BDF0-9C35-FF87388EC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A324B-A7BF-4BEC-A1CB-A3C0BD0A94DE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622E54-F8F1-1E81-E219-71878AA60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DA7BAC-1CE4-81C8-FE2C-C19313253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A681-1DED-413A-8267-A922DAAF8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325227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66638-4008-33D1-6054-705D52E78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5F28ED-1DCD-6A9D-7E91-53E7741E3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A324B-A7BF-4BEC-A1CB-A3C0BD0A94DE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D6EE04-835E-2547-71A3-972EAC236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19203-426E-47F3-B985-B8C1ECAC7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A681-1DED-413A-8267-A922DAAF8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38664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C2EF8-5490-4F52-9BCA-B6860F067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A324B-A7BF-4BEC-A1CB-A3C0BD0A94DE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6E21CD-2226-9608-EFF5-C13097081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3A499-21EB-0509-C6BD-0E6AE95B8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A681-1DED-413A-8267-A922DAAF8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1963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E3A77-F50E-91D9-2A77-5E9B8F544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E581C-EFDB-97DA-7F97-746B4FA0F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82C937-5EA7-8605-BE70-176BE7D00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510D16-4D76-6C4E-DE13-02983859C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A324B-A7BF-4BEC-A1CB-A3C0BD0A94DE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F36A0A-9695-9A4B-9308-DFCC8BBC7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CC7281-A90B-63F4-EB77-FFB604173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A681-1DED-413A-8267-A922DAAF8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223774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8DCE9-4253-6065-592E-34ACFF512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46B657-3305-D7F5-F5A1-413CC5A801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934166-2140-8219-27F9-22E9CEFD5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17DDC7-8B7F-A688-53AE-22F04E667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A324B-A7BF-4BEC-A1CB-A3C0BD0A94DE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5A8012-B942-166D-45E1-DDE46A4C5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3E4D80-F603-C7D7-875E-FD8E4DAE6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A681-1DED-413A-8267-A922DAAF8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768890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534F67-71E9-8689-161C-1F34B4575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8796F7-5D8C-5ECD-42BE-97C4577F98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46C3A-37C7-0049-E12B-05964705D5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EA324B-A7BF-4BEC-A1CB-A3C0BD0A94DE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97249-9958-E6A5-8641-8F4C62DFB7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B54A4-174A-37A7-0EC0-A8F813F532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2DA681-1DED-413A-8267-A922DAAF8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62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DB3C7AF-F4D5-40CF-8276-0E091C501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43466" y="753626"/>
            <a:ext cx="5081925" cy="30041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8467" marR="3387" algn="ctr"/>
            <a:r>
              <a:rPr lang="en-US" sz="5100" b="1" spc="487" dirty="0">
                <a:solidFill>
                  <a:srgbClr val="FFFFFF"/>
                </a:solidFill>
              </a:rPr>
              <a:t>C</a:t>
            </a:r>
            <a:r>
              <a:rPr lang="en-US" sz="5100" b="1" spc="270" dirty="0">
                <a:solidFill>
                  <a:srgbClr val="FFFFFF"/>
                </a:solidFill>
              </a:rPr>
              <a:t>u</a:t>
            </a:r>
            <a:r>
              <a:rPr lang="en-US" sz="5100" b="1" spc="413" dirty="0">
                <a:solidFill>
                  <a:srgbClr val="FFFFFF"/>
                </a:solidFill>
              </a:rPr>
              <a:t>s</a:t>
            </a:r>
            <a:r>
              <a:rPr lang="en-US" sz="5100" b="1" spc="27" dirty="0">
                <a:solidFill>
                  <a:srgbClr val="FFFFFF"/>
                </a:solidFill>
              </a:rPr>
              <a:t>t</a:t>
            </a:r>
            <a:r>
              <a:rPr lang="en-US" sz="5100" b="1" spc="230" dirty="0">
                <a:solidFill>
                  <a:srgbClr val="FFFFFF"/>
                </a:solidFill>
              </a:rPr>
              <a:t>o</a:t>
            </a:r>
            <a:r>
              <a:rPr lang="en-US" sz="5100" b="1" spc="650" dirty="0">
                <a:solidFill>
                  <a:srgbClr val="FFFFFF"/>
                </a:solidFill>
              </a:rPr>
              <a:t>m</a:t>
            </a:r>
            <a:r>
              <a:rPr lang="en-US" sz="5100" b="1" spc="133" dirty="0">
                <a:solidFill>
                  <a:srgbClr val="FFFFFF"/>
                </a:solidFill>
              </a:rPr>
              <a:t>e</a:t>
            </a:r>
            <a:r>
              <a:rPr lang="en-US" sz="5100" b="1" spc="3" dirty="0">
                <a:solidFill>
                  <a:srgbClr val="FFFFFF"/>
                </a:solidFill>
              </a:rPr>
              <a:t>r</a:t>
            </a:r>
            <a:r>
              <a:rPr lang="en-US" sz="5100" b="1" spc="-293" dirty="0">
                <a:solidFill>
                  <a:srgbClr val="FFFFFF"/>
                </a:solidFill>
              </a:rPr>
              <a:t> </a:t>
            </a:r>
            <a:r>
              <a:rPr lang="en-US" sz="5100" b="1" spc="-123" dirty="0">
                <a:solidFill>
                  <a:srgbClr val="FFFFFF"/>
                </a:solidFill>
              </a:rPr>
              <a:t>F</a:t>
            </a:r>
            <a:r>
              <a:rPr lang="en-US" sz="5100" b="1" spc="133" dirty="0">
                <a:solidFill>
                  <a:srgbClr val="FFFFFF"/>
                </a:solidFill>
              </a:rPr>
              <a:t>ee</a:t>
            </a:r>
            <a:r>
              <a:rPr lang="en-US" sz="5100" b="1" spc="320" dirty="0">
                <a:solidFill>
                  <a:srgbClr val="FFFFFF"/>
                </a:solidFill>
              </a:rPr>
              <a:t>d</a:t>
            </a:r>
            <a:r>
              <a:rPr lang="en-US" sz="5100" b="1" spc="317" dirty="0">
                <a:solidFill>
                  <a:srgbClr val="FFFFFF"/>
                </a:solidFill>
              </a:rPr>
              <a:t>b</a:t>
            </a:r>
            <a:r>
              <a:rPr lang="en-US" sz="5100" b="1" spc="473" dirty="0">
                <a:solidFill>
                  <a:srgbClr val="FFFFFF"/>
                </a:solidFill>
              </a:rPr>
              <a:t>a</a:t>
            </a:r>
            <a:r>
              <a:rPr lang="en-US" sz="5100" b="1" spc="300" dirty="0">
                <a:solidFill>
                  <a:srgbClr val="FFFFFF"/>
                </a:solidFill>
              </a:rPr>
              <a:t>c</a:t>
            </a:r>
            <a:r>
              <a:rPr lang="en-US" sz="5100" b="1" spc="160" dirty="0">
                <a:solidFill>
                  <a:srgbClr val="FFFFFF"/>
                </a:solidFill>
              </a:rPr>
              <a:t>k  </a:t>
            </a:r>
            <a:r>
              <a:rPr lang="en-US" sz="5100" b="1" spc="337" dirty="0">
                <a:solidFill>
                  <a:srgbClr val="FFFFFF"/>
                </a:solidFill>
              </a:rPr>
              <a:t>A</a:t>
            </a:r>
            <a:r>
              <a:rPr lang="en-US" sz="5100" b="1" spc="270" dirty="0">
                <a:solidFill>
                  <a:srgbClr val="FFFFFF"/>
                </a:solidFill>
              </a:rPr>
              <a:t>n</a:t>
            </a:r>
            <a:r>
              <a:rPr lang="en-US" sz="5100" b="1" spc="473" dirty="0">
                <a:solidFill>
                  <a:srgbClr val="FFFFFF"/>
                </a:solidFill>
              </a:rPr>
              <a:t>a</a:t>
            </a:r>
            <a:r>
              <a:rPr lang="en-US" sz="5100" b="1" spc="-3" dirty="0">
                <a:solidFill>
                  <a:srgbClr val="FFFFFF"/>
                </a:solidFill>
              </a:rPr>
              <a:t>l</a:t>
            </a:r>
            <a:r>
              <a:rPr lang="en-US" sz="5100" b="1" spc="317" dirty="0">
                <a:solidFill>
                  <a:srgbClr val="FFFFFF"/>
                </a:solidFill>
              </a:rPr>
              <a:t>y</a:t>
            </a:r>
            <a:r>
              <a:rPr lang="en-US" sz="5100" b="1" spc="413" dirty="0">
                <a:solidFill>
                  <a:srgbClr val="FFFFFF"/>
                </a:solidFill>
              </a:rPr>
              <a:t>s</a:t>
            </a:r>
            <a:r>
              <a:rPr lang="en-US" sz="5100" b="1" spc="-13" dirty="0">
                <a:solidFill>
                  <a:srgbClr val="FFFFFF"/>
                </a:solidFill>
              </a:rPr>
              <a:t>i</a:t>
            </a:r>
            <a:r>
              <a:rPr lang="en-US" sz="5100" b="1" spc="417" dirty="0">
                <a:solidFill>
                  <a:srgbClr val="FFFFFF"/>
                </a:solidFill>
              </a:rPr>
              <a:t>s</a:t>
            </a:r>
            <a:r>
              <a:rPr lang="en-US" sz="5100" b="1" spc="-293" dirty="0">
                <a:solidFill>
                  <a:srgbClr val="FFFFFF"/>
                </a:solidFill>
              </a:rPr>
              <a:t> </a:t>
            </a:r>
            <a:r>
              <a:rPr lang="en-US" sz="5100" b="1" spc="473" dirty="0">
                <a:solidFill>
                  <a:srgbClr val="FFFFFF"/>
                </a:solidFill>
              </a:rPr>
              <a:t>a</a:t>
            </a:r>
            <a:r>
              <a:rPr lang="en-US" sz="5100" b="1" spc="270" dirty="0">
                <a:solidFill>
                  <a:srgbClr val="FFFFFF"/>
                </a:solidFill>
              </a:rPr>
              <a:t>n</a:t>
            </a:r>
            <a:r>
              <a:rPr lang="en-US" sz="5100" b="1" spc="217" dirty="0">
                <a:solidFill>
                  <a:srgbClr val="FFFFFF"/>
                </a:solidFill>
              </a:rPr>
              <a:t>d  </a:t>
            </a:r>
            <a:r>
              <a:rPr lang="en-US" sz="5100" b="1" spc="253" dirty="0">
                <a:solidFill>
                  <a:srgbClr val="FFFFFF"/>
                </a:solidFill>
              </a:rPr>
              <a:t>Improvement</a:t>
            </a:r>
            <a:endParaRPr lang="en-US" sz="5100" dirty="0">
              <a:solidFill>
                <a:srgbClr val="FFFFFF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F22F920-02D7-497A-892A-5A1799A6E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4758" y="0"/>
            <a:ext cx="1679159" cy="925847"/>
          </a:xfrm>
          <a:custGeom>
            <a:avLst/>
            <a:gdLst>
              <a:gd name="connsiteX0" fmla="*/ 0 w 1679159"/>
              <a:gd name="connsiteY0" fmla="*/ 0 h 925847"/>
              <a:gd name="connsiteX1" fmla="*/ 123825 w 1679159"/>
              <a:gd name="connsiteY1" fmla="*/ 0 h 925847"/>
              <a:gd name="connsiteX2" fmla="*/ 123825 w 1679159"/>
              <a:gd name="connsiteY2" fmla="*/ 756588 h 925847"/>
              <a:gd name="connsiteX3" fmla="*/ 1431852 w 1679159"/>
              <a:gd name="connsiteY3" fmla="*/ 0 h 925847"/>
              <a:gd name="connsiteX4" fmla="*/ 1679159 w 1679159"/>
              <a:gd name="connsiteY4" fmla="*/ 0 h 925847"/>
              <a:gd name="connsiteX5" fmla="*/ 92869 w 1679159"/>
              <a:gd name="connsiteY5" fmla="*/ 917560 h 925847"/>
              <a:gd name="connsiteX6" fmla="*/ 61913 w 1679159"/>
              <a:gd name="connsiteY6" fmla="*/ 925847 h 925847"/>
              <a:gd name="connsiteX7" fmla="*/ 0 w 1679159"/>
              <a:gd name="connsiteY7" fmla="*/ 863935 h 925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79159" h="925847">
                <a:moveTo>
                  <a:pt x="0" y="0"/>
                </a:moveTo>
                <a:lnTo>
                  <a:pt x="123825" y="0"/>
                </a:lnTo>
                <a:lnTo>
                  <a:pt x="123825" y="756588"/>
                </a:lnTo>
                <a:lnTo>
                  <a:pt x="1431852" y="0"/>
                </a:lnTo>
                <a:lnTo>
                  <a:pt x="1679159" y="0"/>
                </a:lnTo>
                <a:lnTo>
                  <a:pt x="92869" y="917560"/>
                </a:lnTo>
                <a:cubicBezTo>
                  <a:pt x="83458" y="922999"/>
                  <a:pt x="72780" y="925857"/>
                  <a:pt x="61913" y="925847"/>
                </a:cubicBezTo>
                <a:cubicBezTo>
                  <a:pt x="27719" y="925847"/>
                  <a:pt x="0" y="898129"/>
                  <a:pt x="0" y="86393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1BA6915-E6D0-4619-9A50-B788D0048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30349" y="400837"/>
            <a:ext cx="357006" cy="357006"/>
          </a:xfrm>
          <a:prstGeom prst="ellipse">
            <a:avLst/>
          </a:prstGeom>
          <a:noFill/>
          <a:ln w="889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64757" y="1132448"/>
            <a:ext cx="2422598" cy="2289355"/>
          </a:xfrm>
          <a:custGeom>
            <a:avLst/>
            <a:gdLst/>
            <a:ahLst/>
            <a:cxnLst/>
            <a:rect l="l" t="t" r="r" b="b"/>
            <a:pathLst>
              <a:path w="2498961" h="2498961">
                <a:moveTo>
                  <a:pt x="65723" y="0"/>
                </a:moveTo>
                <a:lnTo>
                  <a:pt x="2433238" y="0"/>
                </a:lnTo>
                <a:cubicBezTo>
                  <a:pt x="2469536" y="0"/>
                  <a:pt x="2498961" y="29425"/>
                  <a:pt x="2498961" y="65723"/>
                </a:cubicBezTo>
                <a:lnTo>
                  <a:pt x="2498961" y="2433238"/>
                </a:lnTo>
                <a:cubicBezTo>
                  <a:pt x="2498961" y="2469536"/>
                  <a:pt x="2469536" y="2498961"/>
                  <a:pt x="2433238" y="2498961"/>
                </a:cubicBezTo>
                <a:lnTo>
                  <a:pt x="65723" y="2498961"/>
                </a:lnTo>
                <a:cubicBezTo>
                  <a:pt x="29425" y="2498961"/>
                  <a:pt x="0" y="2469536"/>
                  <a:pt x="0" y="2433238"/>
                </a:cubicBezTo>
                <a:lnTo>
                  <a:pt x="0" y="65723"/>
                </a:lnTo>
                <a:cubicBezTo>
                  <a:pt x="0" y="29425"/>
                  <a:pt x="29425" y="0"/>
                  <a:pt x="65723" y="0"/>
                </a:cubicBezTo>
                <a:close/>
              </a:path>
            </a:pathLst>
          </a:cu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4757" y="3869221"/>
            <a:ext cx="2422598" cy="2295411"/>
          </a:xfrm>
          <a:custGeom>
            <a:avLst/>
            <a:gdLst/>
            <a:ahLst/>
            <a:cxnLst/>
            <a:rect l="l" t="t" r="r" b="b"/>
            <a:pathLst>
              <a:path w="1964763" h="1856167">
                <a:moveTo>
                  <a:pt x="34265" y="0"/>
                </a:moveTo>
                <a:lnTo>
                  <a:pt x="1930498" y="0"/>
                </a:lnTo>
                <a:cubicBezTo>
                  <a:pt x="1949422" y="0"/>
                  <a:pt x="1964763" y="15341"/>
                  <a:pt x="1964763" y="34265"/>
                </a:cubicBezTo>
                <a:lnTo>
                  <a:pt x="1964763" y="1821902"/>
                </a:lnTo>
                <a:cubicBezTo>
                  <a:pt x="1964763" y="1840826"/>
                  <a:pt x="1949422" y="1856167"/>
                  <a:pt x="1930498" y="1856167"/>
                </a:cubicBezTo>
                <a:lnTo>
                  <a:pt x="34265" y="1856167"/>
                </a:lnTo>
                <a:cubicBezTo>
                  <a:pt x="15341" y="1856167"/>
                  <a:pt x="0" y="1840826"/>
                  <a:pt x="0" y="1821902"/>
                </a:cubicBezTo>
                <a:lnTo>
                  <a:pt x="0" y="34265"/>
                </a:lnTo>
                <a:cubicBezTo>
                  <a:pt x="0" y="15341"/>
                  <a:pt x="15341" y="0"/>
                  <a:pt x="34265" y="0"/>
                </a:cubicBezTo>
                <a:close/>
              </a:path>
            </a:pathLst>
          </a:cu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09611" y="3117406"/>
            <a:ext cx="2422598" cy="2227489"/>
          </a:xfrm>
          <a:custGeom>
            <a:avLst/>
            <a:gdLst/>
            <a:ahLst/>
            <a:cxnLst/>
            <a:rect l="l" t="t" r="r" b="b"/>
            <a:pathLst>
              <a:path w="2565029" h="2588972">
                <a:moveTo>
                  <a:pt x="69897" y="0"/>
                </a:moveTo>
                <a:lnTo>
                  <a:pt x="2495132" y="0"/>
                </a:lnTo>
                <a:cubicBezTo>
                  <a:pt x="2533735" y="0"/>
                  <a:pt x="2565029" y="31294"/>
                  <a:pt x="2565029" y="69897"/>
                </a:cubicBezTo>
                <a:lnTo>
                  <a:pt x="2565029" y="2519075"/>
                </a:lnTo>
                <a:cubicBezTo>
                  <a:pt x="2565029" y="2557678"/>
                  <a:pt x="2533735" y="2588972"/>
                  <a:pt x="2495132" y="2588972"/>
                </a:cubicBezTo>
                <a:lnTo>
                  <a:pt x="69897" y="2588972"/>
                </a:lnTo>
                <a:cubicBezTo>
                  <a:pt x="31294" y="2588972"/>
                  <a:pt x="0" y="2557678"/>
                  <a:pt x="0" y="2519075"/>
                </a:cubicBezTo>
                <a:lnTo>
                  <a:pt x="0" y="69897"/>
                </a:lnTo>
                <a:cubicBezTo>
                  <a:pt x="0" y="31294"/>
                  <a:pt x="31294" y="0"/>
                  <a:pt x="69897" y="0"/>
                </a:cubicBezTo>
                <a:close/>
              </a:path>
            </a:pathLst>
          </a:cu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DDF45CC-3E53-4361-852F-16750ABA7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92303" y="6356350"/>
            <a:ext cx="1211855" cy="501650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25B8C08-2FE2-4EE7-8826-385416193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95502">
            <a:off x="9975314" y="5853103"/>
            <a:ext cx="1761765" cy="1112151"/>
          </a:xfrm>
          <a:custGeom>
            <a:avLst/>
            <a:gdLst>
              <a:gd name="connsiteX0" fmla="*/ 1585229 w 1761765"/>
              <a:gd name="connsiteY0" fmla="*/ 764759 h 1112151"/>
              <a:gd name="connsiteX1" fmla="*/ 1623024 w 1761765"/>
              <a:gd name="connsiteY1" fmla="*/ 792810 h 1112151"/>
              <a:gd name="connsiteX2" fmla="*/ 1711735 w 1761765"/>
              <a:gd name="connsiteY2" fmla="*/ 970132 h 1112151"/>
              <a:gd name="connsiteX3" fmla="*/ 1761765 w 1761765"/>
              <a:gd name="connsiteY3" fmla="*/ 1112151 h 1112151"/>
              <a:gd name="connsiteX4" fmla="*/ 1621544 w 1761765"/>
              <a:gd name="connsiteY4" fmla="*/ 1095575 h 1112151"/>
              <a:gd name="connsiteX5" fmla="*/ 1594821 w 1761765"/>
              <a:gd name="connsiteY5" fmla="*/ 1019711 h 1112151"/>
              <a:gd name="connsiteX6" fmla="*/ 1513200 w 1761765"/>
              <a:gd name="connsiteY6" fmla="*/ 856627 h 1112151"/>
              <a:gd name="connsiteX7" fmla="*/ 1538499 w 1761765"/>
              <a:gd name="connsiteY7" fmla="*/ 770415 h 1112151"/>
              <a:gd name="connsiteX8" fmla="*/ 1585229 w 1761765"/>
              <a:gd name="connsiteY8" fmla="*/ 764759 h 1112151"/>
              <a:gd name="connsiteX9" fmla="*/ 933455 w 1761765"/>
              <a:gd name="connsiteY9" fmla="*/ 161308 h 1112151"/>
              <a:gd name="connsiteX10" fmla="*/ 957797 w 1761765"/>
              <a:gd name="connsiteY10" fmla="*/ 167970 h 1112151"/>
              <a:gd name="connsiteX11" fmla="*/ 1286982 w 1761765"/>
              <a:gd name="connsiteY11" fmla="*/ 387616 h 1112151"/>
              <a:gd name="connsiteX12" fmla="*/ 1293725 w 1761765"/>
              <a:gd name="connsiteY12" fmla="*/ 477075 h 1112151"/>
              <a:gd name="connsiteX13" fmla="*/ 1245453 w 1761765"/>
              <a:gd name="connsiteY13" fmla="*/ 499154 h 1112151"/>
              <a:gd name="connsiteX14" fmla="*/ 1245167 w 1761765"/>
              <a:gd name="connsiteY14" fmla="*/ 499154 h 1112151"/>
              <a:gd name="connsiteX15" fmla="*/ 1203638 w 1761765"/>
              <a:gd name="connsiteY15" fmla="*/ 484104 h 1112151"/>
              <a:gd name="connsiteX16" fmla="*/ 900647 w 1761765"/>
              <a:gd name="connsiteY16" fmla="*/ 281508 h 1112151"/>
              <a:gd name="connsiteX17" fmla="*/ 872454 w 1761765"/>
              <a:gd name="connsiteY17" fmla="*/ 196164 h 1112151"/>
              <a:gd name="connsiteX18" fmla="*/ 933455 w 1761765"/>
              <a:gd name="connsiteY18" fmla="*/ 161308 h 1112151"/>
              <a:gd name="connsiteX19" fmla="*/ 454020 w 1761765"/>
              <a:gd name="connsiteY19" fmla="*/ 13474 h 1112151"/>
              <a:gd name="connsiteX20" fmla="*/ 477919 w 1761765"/>
              <a:gd name="connsiteY20" fmla="*/ 21437 h 1112151"/>
              <a:gd name="connsiteX21" fmla="*/ 509236 w 1761765"/>
              <a:gd name="connsiteY21" fmla="*/ 84182 h 1112151"/>
              <a:gd name="connsiteX22" fmla="*/ 445829 w 1761765"/>
              <a:gd name="connsiteY22" fmla="*/ 139871 h 1112151"/>
              <a:gd name="connsiteX23" fmla="*/ 437447 w 1761765"/>
              <a:gd name="connsiteY23" fmla="*/ 139395 h 1112151"/>
              <a:gd name="connsiteX24" fmla="*/ 73211 w 1761765"/>
              <a:gd name="connsiteY24" fmla="*/ 137204 h 1112151"/>
              <a:gd name="connsiteX25" fmla="*/ 749 w 1761765"/>
              <a:gd name="connsiteY25" fmla="*/ 84082 h 1112151"/>
              <a:gd name="connsiteX26" fmla="*/ 53871 w 1761765"/>
              <a:gd name="connsiteY26" fmla="*/ 11621 h 1112151"/>
              <a:gd name="connsiteX27" fmla="*/ 58352 w 1761765"/>
              <a:gd name="connsiteY27" fmla="*/ 11093 h 1112151"/>
              <a:gd name="connsiteX28" fmla="*/ 454020 w 1761765"/>
              <a:gd name="connsiteY28" fmla="*/ 13474 h 1112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61765" h="1112151"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61765" y="1112151"/>
                </a:lnTo>
                <a:lnTo>
                  <a:pt x="1621544" y="1095575"/>
                </a:lnTo>
                <a:lnTo>
                  <a:pt x="1594821" y="1019711"/>
                </a:lnTo>
                <a:cubicBezTo>
                  <a:pt x="1571072" y="963752"/>
                  <a:pt x="1543819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933455" y="161308"/>
                </a:moveTo>
                <a:cubicBezTo>
                  <a:pt x="941692" y="161855"/>
                  <a:pt x="949959" y="164024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5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89" y="172649"/>
                  <a:pt x="908742" y="159670"/>
                  <a:pt x="933455" y="161308"/>
                </a:cubicBezTo>
                <a:close/>
                <a:moveTo>
                  <a:pt x="454020" y="13474"/>
                </a:moveTo>
                <a:cubicBezTo>
                  <a:pt x="462713" y="14543"/>
                  <a:pt x="470778" y="17324"/>
                  <a:pt x="477919" y="21437"/>
                </a:cubicBez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2" name="object 2"/>
          <p:cNvGrpSpPr/>
          <p:nvPr/>
        </p:nvGrpSpPr>
        <p:grpSpPr>
          <a:xfrm>
            <a:off x="9609611" y="228079"/>
            <a:ext cx="2302302" cy="2445212"/>
            <a:chOff x="8602220" y="0"/>
            <a:chExt cx="9685778" cy="10286999"/>
          </a:xfrm>
        </p:grpSpPr>
        <p:pic>
          <p:nvPicPr>
            <p:cNvPr id="3" name="object 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73263" y="0"/>
              <a:ext cx="8914735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02220" y="0"/>
              <a:ext cx="6801946" cy="102743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38303" y="0"/>
              <a:ext cx="864828" cy="8725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74324" y="2022554"/>
              <a:ext cx="1183817" cy="2627043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169072A-75C9-1DB7-951D-B43725566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89"/>
          <a:stretch/>
        </p:blipFill>
        <p:spPr>
          <a:xfrm>
            <a:off x="1219454" y="228600"/>
            <a:ext cx="9676891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211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0E2E984-AE99-3BCC-D58F-52393BD19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503"/>
          <a:stretch/>
        </p:blipFill>
        <p:spPr>
          <a:xfrm>
            <a:off x="1219430" y="228600"/>
            <a:ext cx="9676939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2003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4EBE95-5077-D894-C5F9-8EE236D00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Quries for Feedback And Analysis</a:t>
            </a:r>
          </a:p>
        </p:txBody>
      </p:sp>
    </p:spTree>
    <p:extLst>
      <p:ext uri="{BB962C8B-B14F-4D97-AF65-F5344CB8AC3E}">
        <p14:creationId xmlns:p14="http://schemas.microsoft.com/office/powerpoint/2010/main" val="8417680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03EF82-049A-7F5C-F41D-55122F036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First Query: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DB0AF-5C28-9FB6-B719-C4E550C19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-- Overall Customer Satisfaction (Get the average rating from all feedback entries) :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SELECT AVG(Rating) AS AverageRating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FROM Feedback;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2438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90955-D7DA-E6F9-5ED3-87747C09B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Second Query: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6E333-25CE-FE61-18A0-622F56FC6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--  Feedback Count by Category (Count the number of feedback entries for each category) :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SELECT fc.CategoryName, COUNT(f.FeedbackID) AS FeedbackCount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FROM Feedback f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JOIN FeedbackCategories fc ON f.CategoryID = fc.CategoryID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GROUP BY fc.CategoryName;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2388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5B5E84-9EAB-C39E-2E89-824DB3C2B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Third Query: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B4813-2605-BA6A-A949-D7F58710B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--  Average Rating by Category (Calculate the average rating for each feedback category) :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 SELECT fc.CategoryName, AVG(f.Rating) AS AverageRating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FROM Feedback f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JOIN FeedbackCategories fc ON f.CategoryID = fc.CategoryID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GROUP BY fc.CategoryName;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2725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219BEF-B8AA-B4BB-5743-D903C24D6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Fourth Query:</a:t>
            </a: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8E5CE-6149-2DFD-B899-910D605C7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GB" sz="2600" dirty="0">
                <a:latin typeface="Consolas" panose="020B0609020204030204" pitchFamily="49" charset="0"/>
              </a:rPr>
              <a:t>-- Customer Feedback Summary (Get a summary report of feedback ratings from each customer):</a:t>
            </a:r>
          </a:p>
          <a:p>
            <a:pPr marL="0" indent="0">
              <a:buNone/>
            </a:pPr>
            <a:r>
              <a:rPr lang="en-GB" sz="2600" dirty="0">
                <a:latin typeface="Consolas" panose="020B0609020204030204" pitchFamily="49" charset="0"/>
              </a:rPr>
              <a:t>SELECT c.CustomerName, AVG(f.Rating) AS AverageRating, COUNT(f.FeedbackID) AS FeedbackCount</a:t>
            </a:r>
          </a:p>
          <a:p>
            <a:pPr marL="0" indent="0">
              <a:buNone/>
            </a:pPr>
            <a:r>
              <a:rPr lang="en-US" sz="2600" dirty="0">
                <a:latin typeface="Consolas" panose="020B0609020204030204" pitchFamily="49" charset="0"/>
              </a:rPr>
              <a:t>FROM Customers c</a:t>
            </a:r>
          </a:p>
          <a:p>
            <a:pPr marL="0" indent="0">
              <a:buNone/>
            </a:pPr>
            <a:r>
              <a:rPr lang="en-GB" sz="2600" dirty="0">
                <a:latin typeface="Consolas" panose="020B0609020204030204" pitchFamily="49" charset="0"/>
              </a:rPr>
              <a:t>JOIN FeedbackForms ff ON c.CustomerID = ff.CustomerID</a:t>
            </a:r>
          </a:p>
          <a:p>
            <a:pPr marL="0" indent="0">
              <a:buNone/>
            </a:pPr>
            <a:r>
              <a:rPr lang="en-GB" sz="2600" dirty="0">
                <a:latin typeface="Consolas" panose="020B0609020204030204" pitchFamily="49" charset="0"/>
              </a:rPr>
              <a:t>JOIN Feedback f ON ff.FormID = f.FormID</a:t>
            </a:r>
          </a:p>
          <a:p>
            <a:pPr marL="0" indent="0">
              <a:buNone/>
            </a:pPr>
            <a:r>
              <a:rPr lang="en-US" sz="2600" dirty="0">
                <a:latin typeface="Consolas" panose="020B0609020204030204" pitchFamily="49" charset="0"/>
              </a:rPr>
              <a:t>GROUP BY c.CustomerName;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6749968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628896-AB1F-2BEE-A6A1-B92C1CCB3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Fifth Query: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9480E-7007-900B-9F87-F415D2E62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GB" sz="2400" dirty="0">
                <a:latin typeface="Consolas" panose="020B0609020204030204" pitchFamily="49" charset="0"/>
              </a:rPr>
              <a:t>-- Detailed Feedback Records (Retrieve all feedback records along with customer names and category names):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SELECT c.CustomerName, fc.CategoryName, f.Rating, f.Comments, </a:t>
            </a:r>
            <a:r>
              <a:rPr lang="en-US" sz="2400" dirty="0" err="1">
                <a:latin typeface="Consolas" panose="020B0609020204030204" pitchFamily="49" charset="0"/>
              </a:rPr>
              <a:t>ff.FormDate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FROM Feedback f</a:t>
            </a:r>
          </a:p>
          <a:p>
            <a:pPr marL="0" indent="0">
              <a:buNone/>
            </a:pPr>
            <a:r>
              <a:rPr lang="en-GB" sz="2400" dirty="0">
                <a:latin typeface="Consolas" panose="020B0609020204030204" pitchFamily="49" charset="0"/>
              </a:rPr>
              <a:t>JOIN FeedbackForms ff ON f.FormID = ff.FormID</a:t>
            </a:r>
          </a:p>
          <a:p>
            <a:pPr marL="0" indent="0">
              <a:buNone/>
            </a:pPr>
            <a:r>
              <a:rPr lang="en-GB" sz="2400" dirty="0">
                <a:latin typeface="Consolas" panose="020B0609020204030204" pitchFamily="49" charset="0"/>
              </a:rPr>
              <a:t>JOIN Customers c ON ff.CustomerID = c.CustomerID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JOIN FeedbackCategories fc ON f.CategoryID = fc.CategoryID</a:t>
            </a:r>
          </a:p>
          <a:p>
            <a:pPr marL="0" indent="0">
              <a:buNone/>
            </a:pPr>
            <a:r>
              <a:rPr lang="en-GB" sz="2400" dirty="0">
                <a:latin typeface="Consolas" panose="020B0609020204030204" pitchFamily="49" charset="0"/>
              </a:rPr>
              <a:t>ORDER BY ff.FormDate DESC;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148298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4F624-62BF-1CCA-29F8-9BF1B870F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Sixth Query: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2894C-596E-0391-C41C-0E4C21777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-- Feedback Trends Over Time (Average Ratings Daily):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SELECT CAST(f.FormDate AS DATE) AS FeedbackDate,AVG(fb.Rating) AS AverageRating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FROM Feedback fb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JOIN FeedbackForms f ON fb.FormID = f.FormID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GROUP BY CAST(f.FormDate AS DATE)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ORDER BY FeedbackDate;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1833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DAC8A9-7925-3345-B453-DF99B34C5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Seventh Query: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CE57F-0836-C077-3BC8-B8F92994F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 fontScale="92500" lnSpcReduction="10000"/>
          </a:bodyPr>
          <a:lstStyle/>
          <a:p>
            <a:r>
              <a:rPr lang="en-GB" sz="2200" dirty="0">
                <a:latin typeface="Consolas" panose="020B0609020204030204" pitchFamily="49" charset="0"/>
              </a:rPr>
              <a:t>-- Most Common Feedback Comments (Frequently Mentioned Keywords):</a:t>
            </a:r>
          </a:p>
          <a:p>
            <a:endParaRPr lang="en-GB" sz="2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SELECT </a:t>
            </a:r>
            <a:r>
              <a:rPr lang="en-GB" sz="2200" dirty="0">
                <a:latin typeface="Consolas" panose="020B0609020204030204" pitchFamily="49" charset="0"/>
              </a:rPr>
              <a:t>SUM(CASE WHEN Comments LIKE '%improvement%' THEN 1 ELSE 0 END) AS ImprovementCount,</a:t>
            </a:r>
          </a:p>
          <a:p>
            <a:pPr marL="0" indent="0">
              <a:buNone/>
            </a:pPr>
            <a:endParaRPr lang="en-GB" sz="2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200" dirty="0">
                <a:latin typeface="Consolas" panose="020B0609020204030204" pitchFamily="49" charset="0"/>
              </a:rPr>
              <a:t>SUM(CASE WHEN Comments LIKE '%slow%' THEN 1 ELSE 0 END) AS SlowCount,</a:t>
            </a:r>
          </a:p>
          <a:p>
            <a:pPr marL="0" indent="0">
              <a:buNone/>
            </a:pPr>
            <a:endParaRPr lang="en-GB" sz="2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200" dirty="0">
                <a:latin typeface="Consolas" panose="020B0609020204030204" pitchFamily="49" charset="0"/>
              </a:rPr>
              <a:t>SUM(CASE WHEN Comments LIKE '%support%' THEN 1 ELSE 0 END) AS SupportCount,</a:t>
            </a:r>
          </a:p>
          <a:p>
            <a:pPr marL="0" indent="0">
              <a:buNone/>
            </a:pPr>
            <a:endParaRPr lang="en-GB" sz="2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200" dirty="0">
                <a:latin typeface="Consolas" panose="020B0609020204030204" pitchFamily="49" charset="0"/>
              </a:rPr>
              <a:t>SUM(CASE WHEN Comments LIKE '%Good%' THEN 1 ELSE 0 END) AS GoodCount</a:t>
            </a:r>
          </a:p>
          <a:p>
            <a:pPr marL="0" indent="0">
              <a:buNone/>
            </a:pPr>
            <a:endParaRPr lang="en-GB" sz="2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FROM Feedback;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113109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951DA0-2563-5629-8F99-345D1AF97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 sz="3700" dirty="0">
                <a:solidFill>
                  <a:srgbClr val="FFFFFF"/>
                </a:solidFill>
              </a:rPr>
              <a:t>Instructor: Eng  Abdelrahman </a:t>
            </a:r>
            <a:r>
              <a:rPr lang="en-US" sz="3700" dirty="0" err="1">
                <a:solidFill>
                  <a:srgbClr val="FFFFFF"/>
                </a:solidFill>
              </a:rPr>
              <a:t>Elmashtoly</a:t>
            </a:r>
            <a:endParaRPr lang="en-US" sz="3700" dirty="0">
              <a:solidFill>
                <a:srgbClr val="FFFFFF"/>
              </a:solidFill>
            </a:endParaRPr>
          </a:p>
        </p:txBody>
      </p:sp>
      <p:graphicFrame>
        <p:nvGraphicFramePr>
          <p:cNvPr id="73" name="Content Placeholder 3">
            <a:extLst>
              <a:ext uri="{FF2B5EF4-FFF2-40B4-BE49-F238E27FC236}">
                <a16:creationId xmlns:a16="http://schemas.microsoft.com/office/drawing/2014/main" id="{F81CFB14-8C4E-D143-B43B-3FDBAFDB89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6866307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26842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Graphic spid="73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7F7BCC-8B1F-24B6-B3E1-6B48C6AA3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Eighth Query: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F886A-626E-B6CF-DFF0-CDCD1C62E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-- Feedback Ratings Distribution (Count of Each Rating from 1 to 5):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SELECT Rating, COUNT(*) AS RatingCount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FROM Feedback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GROUP BY Rating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ORDER BY Rating;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4867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C74010-C53C-3124-6C57-81A5AFD42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Ninth Query: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039DB-3B67-517E-169D-7661D0918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-- Customers with Feedback Issues (Low Ratings of 1 or 2):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SELECT c.CustomerID, c.CustomerName, c.Email, fb.Rating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FROM Feedback fb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JOIN FeedbackForms ff ON fb.FormID = ff.FormID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JOIN Customers c ON ff.CustomerID = c.CustomerID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WHERE fb.Rating IN (1, 2);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6427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333A05-EC4D-8746-98A9-48B757050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Tenth Query: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0DDF9-C045-651C-2875-8ADB4AFAE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--  Feedback Improvement Suggestions (Count of Comments Suggesting Improvements):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SELECT COUNT(*) AS ImprovementSuggestions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FROM Feedback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WHERE Comments LIKE '%improve%'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OR Comments LIKE '%better%'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OR Comments LIKE '%suggest%';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758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80E5FECD-C9FF-49B3-B1FD-6B2D855C4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020E2-366E-8E4B-F5AE-8A834314CF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815" y="798703"/>
            <a:ext cx="5221185" cy="3072015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Data Warehouse</a:t>
            </a: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Video 4" descr="Computer Servers">
            <a:extLst>
              <a:ext uri="{FF2B5EF4-FFF2-40B4-BE49-F238E27FC236}">
                <a16:creationId xmlns:a16="http://schemas.microsoft.com/office/drawing/2014/main" id="{B85D49FE-478E-DF9A-9862-FBFC82C550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/>
        </p:blipFill>
        <p:spPr>
          <a:xfrm>
            <a:off x="6651243" y="1852236"/>
            <a:ext cx="4939504" cy="2770580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3918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A6BF3F1-A4BA-2F06-3E98-A5B789EA88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2" b="1"/>
          <a:stretch/>
        </p:blipFill>
        <p:spPr>
          <a:xfrm>
            <a:off x="1654406" y="228600"/>
            <a:ext cx="8806988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862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23D87B2-5D21-225E-80FD-1896DE588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2" b="1"/>
          <a:stretch/>
        </p:blipFill>
        <p:spPr>
          <a:xfrm>
            <a:off x="1654406" y="228600"/>
            <a:ext cx="8806988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566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38BBD69-1367-5002-A97B-15BE5C777D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43"/>
          <a:stretch/>
        </p:blipFill>
        <p:spPr>
          <a:xfrm>
            <a:off x="1654427" y="228600"/>
            <a:ext cx="880694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5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F56A3E9-CF0A-6020-53F0-7D0D04E6A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28" b="1"/>
          <a:stretch/>
        </p:blipFill>
        <p:spPr>
          <a:xfrm>
            <a:off x="1654432" y="228600"/>
            <a:ext cx="8806936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776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EF16E3-3283-6798-25F1-6D503777AA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7762" y="640080"/>
            <a:ext cx="6251110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/>
              <a:t>Python</a:t>
            </a:r>
          </a:p>
        </p:txBody>
      </p:sp>
      <p:pic>
        <p:nvPicPr>
          <p:cNvPr id="5" name="Picture 4" descr="Maize snake in front of black background">
            <a:extLst>
              <a:ext uri="{FF2B5EF4-FFF2-40B4-BE49-F238E27FC236}">
                <a16:creationId xmlns:a16="http://schemas.microsoft.com/office/drawing/2014/main" id="{561B6884-20F2-18A2-CF25-3A35A59851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480" r="26188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0192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0BA50A1-8084-73AD-C21F-F0F6ABE61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95"/>
          <a:stretch/>
        </p:blipFill>
        <p:spPr>
          <a:xfrm>
            <a:off x="1654399" y="228600"/>
            <a:ext cx="8807002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6649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52368" y="965199"/>
            <a:ext cx="394208" cy="4927602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5109354-9C5D-4F8C-B0E6-D1043C7BF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759354" y="457201"/>
            <a:ext cx="5337270" cy="18359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8467"/>
            <a:r>
              <a:rPr lang="en-US" sz="5400" b="1" kern="1200" spc="93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</a:t>
            </a:r>
            <a:r>
              <a:rPr lang="en-US" sz="5400" b="1" kern="1200" spc="-3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</a:t>
            </a:r>
            <a:r>
              <a:rPr lang="en-US" sz="5400" b="1" kern="1200" spc="183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</a:t>
            </a:r>
            <a:r>
              <a:rPr lang="en-US" sz="5400" b="1" kern="1200" spc="-197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</a:t>
            </a:r>
            <a:r>
              <a:rPr lang="en-US" sz="5400" b="1" kern="1200" spc="107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</a:t>
            </a:r>
            <a:r>
              <a:rPr lang="en-US" sz="5400" b="1" kern="1200" spc="243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</a:t>
            </a:r>
            <a:r>
              <a:rPr lang="en-US" sz="5400" b="1" kern="1200" spc="23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</a:t>
            </a:r>
            <a:r>
              <a:rPr lang="en-US" sz="5400" b="1" kern="1200" spc="-24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b="1" kern="1200" spc="217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</a:t>
            </a:r>
            <a:r>
              <a:rPr lang="en-US" sz="5400" b="1" kern="1200" spc="257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</a:t>
            </a:r>
            <a:r>
              <a:rPr lang="en-US" sz="5400" b="1" kern="1200" spc="107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</a:t>
            </a:r>
            <a:r>
              <a:rPr lang="en-US" sz="5400" b="1" kern="1200" spc="-3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</a:t>
            </a:r>
            <a:r>
              <a:rPr lang="en-US" sz="5400" b="1" kern="1200" spc="257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</a:t>
            </a:r>
            <a:r>
              <a:rPr lang="en-US" sz="5400" b="1" kern="1200" spc="-1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</a:t>
            </a:r>
            <a:r>
              <a:rPr lang="en-US" sz="5400" b="1" kern="1200" spc="107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</a:t>
            </a:r>
            <a:r>
              <a:rPr lang="en-US" sz="5400" b="1" kern="1200" spc="217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49B530FE-A87D-41A0-A920-ADC6539EA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353" y="2560829"/>
            <a:ext cx="5029200" cy="18288"/>
          </a:xfrm>
          <a:custGeom>
            <a:avLst/>
            <a:gdLst>
              <a:gd name="connsiteX0" fmla="*/ 0 w 5029200"/>
              <a:gd name="connsiteY0" fmla="*/ 0 h 18288"/>
              <a:gd name="connsiteX1" fmla="*/ 528066 w 5029200"/>
              <a:gd name="connsiteY1" fmla="*/ 0 h 18288"/>
              <a:gd name="connsiteX2" fmla="*/ 1207008 w 5029200"/>
              <a:gd name="connsiteY2" fmla="*/ 0 h 18288"/>
              <a:gd name="connsiteX3" fmla="*/ 1785366 w 5029200"/>
              <a:gd name="connsiteY3" fmla="*/ 0 h 18288"/>
              <a:gd name="connsiteX4" fmla="*/ 2313432 w 5029200"/>
              <a:gd name="connsiteY4" fmla="*/ 0 h 18288"/>
              <a:gd name="connsiteX5" fmla="*/ 2992374 w 5029200"/>
              <a:gd name="connsiteY5" fmla="*/ 0 h 18288"/>
              <a:gd name="connsiteX6" fmla="*/ 3621024 w 5029200"/>
              <a:gd name="connsiteY6" fmla="*/ 0 h 18288"/>
              <a:gd name="connsiteX7" fmla="*/ 4249674 w 5029200"/>
              <a:gd name="connsiteY7" fmla="*/ 0 h 18288"/>
              <a:gd name="connsiteX8" fmla="*/ 5029200 w 5029200"/>
              <a:gd name="connsiteY8" fmla="*/ 0 h 18288"/>
              <a:gd name="connsiteX9" fmla="*/ 5029200 w 5029200"/>
              <a:gd name="connsiteY9" fmla="*/ 18288 h 18288"/>
              <a:gd name="connsiteX10" fmla="*/ 4501134 w 5029200"/>
              <a:gd name="connsiteY10" fmla="*/ 18288 h 18288"/>
              <a:gd name="connsiteX11" fmla="*/ 4023360 w 5029200"/>
              <a:gd name="connsiteY11" fmla="*/ 18288 h 18288"/>
              <a:gd name="connsiteX12" fmla="*/ 3344418 w 5029200"/>
              <a:gd name="connsiteY12" fmla="*/ 18288 h 18288"/>
              <a:gd name="connsiteX13" fmla="*/ 2816352 w 5029200"/>
              <a:gd name="connsiteY13" fmla="*/ 18288 h 18288"/>
              <a:gd name="connsiteX14" fmla="*/ 2137410 w 5029200"/>
              <a:gd name="connsiteY14" fmla="*/ 18288 h 18288"/>
              <a:gd name="connsiteX15" fmla="*/ 1408176 w 5029200"/>
              <a:gd name="connsiteY15" fmla="*/ 18288 h 18288"/>
              <a:gd name="connsiteX16" fmla="*/ 829818 w 5029200"/>
              <a:gd name="connsiteY16" fmla="*/ 18288 h 18288"/>
              <a:gd name="connsiteX17" fmla="*/ 0 w 5029200"/>
              <a:gd name="connsiteY17" fmla="*/ 18288 h 18288"/>
              <a:gd name="connsiteX18" fmla="*/ 0 w 5029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29200" h="18288" fill="none" extrusionOk="0">
                <a:moveTo>
                  <a:pt x="0" y="0"/>
                </a:moveTo>
                <a:cubicBezTo>
                  <a:pt x="142937" y="1696"/>
                  <a:pt x="371859" y="12840"/>
                  <a:pt x="528066" y="0"/>
                </a:cubicBezTo>
                <a:cubicBezTo>
                  <a:pt x="684273" y="-12840"/>
                  <a:pt x="928949" y="-5725"/>
                  <a:pt x="1207008" y="0"/>
                </a:cubicBezTo>
                <a:cubicBezTo>
                  <a:pt x="1485067" y="5725"/>
                  <a:pt x="1562886" y="-21331"/>
                  <a:pt x="1785366" y="0"/>
                </a:cubicBezTo>
                <a:cubicBezTo>
                  <a:pt x="2007846" y="21331"/>
                  <a:pt x="2056226" y="25221"/>
                  <a:pt x="2313432" y="0"/>
                </a:cubicBezTo>
                <a:cubicBezTo>
                  <a:pt x="2570638" y="-25221"/>
                  <a:pt x="2732455" y="16294"/>
                  <a:pt x="2992374" y="0"/>
                </a:cubicBezTo>
                <a:cubicBezTo>
                  <a:pt x="3252293" y="-16294"/>
                  <a:pt x="3319267" y="-29774"/>
                  <a:pt x="3621024" y="0"/>
                </a:cubicBezTo>
                <a:cubicBezTo>
                  <a:pt x="3922781" y="29774"/>
                  <a:pt x="3998107" y="-1004"/>
                  <a:pt x="4249674" y="0"/>
                </a:cubicBezTo>
                <a:cubicBezTo>
                  <a:pt x="4501241" y="1004"/>
                  <a:pt x="4792523" y="-4510"/>
                  <a:pt x="5029200" y="0"/>
                </a:cubicBezTo>
                <a:cubicBezTo>
                  <a:pt x="5029730" y="6954"/>
                  <a:pt x="5029934" y="12839"/>
                  <a:pt x="5029200" y="18288"/>
                </a:cubicBezTo>
                <a:cubicBezTo>
                  <a:pt x="4805432" y="23154"/>
                  <a:pt x="4715801" y="17034"/>
                  <a:pt x="4501134" y="18288"/>
                </a:cubicBezTo>
                <a:cubicBezTo>
                  <a:pt x="4286467" y="19542"/>
                  <a:pt x="4193719" y="41701"/>
                  <a:pt x="4023360" y="18288"/>
                </a:cubicBezTo>
                <a:cubicBezTo>
                  <a:pt x="3853001" y="-5125"/>
                  <a:pt x="3676466" y="16909"/>
                  <a:pt x="3344418" y="18288"/>
                </a:cubicBezTo>
                <a:cubicBezTo>
                  <a:pt x="3012370" y="19667"/>
                  <a:pt x="2945824" y="14410"/>
                  <a:pt x="2816352" y="18288"/>
                </a:cubicBezTo>
                <a:cubicBezTo>
                  <a:pt x="2686880" y="22166"/>
                  <a:pt x="2438351" y="13507"/>
                  <a:pt x="2137410" y="18288"/>
                </a:cubicBezTo>
                <a:cubicBezTo>
                  <a:pt x="1836469" y="23069"/>
                  <a:pt x="1581391" y="46111"/>
                  <a:pt x="1408176" y="18288"/>
                </a:cubicBezTo>
                <a:cubicBezTo>
                  <a:pt x="1234961" y="-9535"/>
                  <a:pt x="1040489" y="-7495"/>
                  <a:pt x="829818" y="18288"/>
                </a:cubicBezTo>
                <a:cubicBezTo>
                  <a:pt x="619147" y="44071"/>
                  <a:pt x="238626" y="3756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029200" h="18288" stroke="0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907099" y="-19195"/>
                  <a:pt x="1056132" y="0"/>
                </a:cubicBezTo>
                <a:cubicBezTo>
                  <a:pt x="1205165" y="19195"/>
                  <a:pt x="1612834" y="-24928"/>
                  <a:pt x="1785366" y="0"/>
                </a:cubicBezTo>
                <a:cubicBezTo>
                  <a:pt x="1957898" y="24928"/>
                  <a:pt x="2149044" y="19108"/>
                  <a:pt x="2363724" y="0"/>
                </a:cubicBezTo>
                <a:cubicBezTo>
                  <a:pt x="2578404" y="-19108"/>
                  <a:pt x="2759981" y="-21788"/>
                  <a:pt x="2942082" y="0"/>
                </a:cubicBezTo>
                <a:cubicBezTo>
                  <a:pt x="3124183" y="21788"/>
                  <a:pt x="3482217" y="8836"/>
                  <a:pt x="3671316" y="0"/>
                </a:cubicBezTo>
                <a:cubicBezTo>
                  <a:pt x="3860415" y="-8836"/>
                  <a:pt x="4058665" y="-25048"/>
                  <a:pt x="4199382" y="0"/>
                </a:cubicBezTo>
                <a:cubicBezTo>
                  <a:pt x="4340099" y="25048"/>
                  <a:pt x="4735096" y="-22088"/>
                  <a:pt x="5029200" y="0"/>
                </a:cubicBezTo>
                <a:cubicBezTo>
                  <a:pt x="5028517" y="5414"/>
                  <a:pt x="5028480" y="12510"/>
                  <a:pt x="5029200" y="18288"/>
                </a:cubicBezTo>
                <a:cubicBezTo>
                  <a:pt x="4891577" y="31493"/>
                  <a:pt x="4684146" y="-2509"/>
                  <a:pt x="4501134" y="18288"/>
                </a:cubicBezTo>
                <a:cubicBezTo>
                  <a:pt x="4318122" y="39085"/>
                  <a:pt x="4030703" y="3672"/>
                  <a:pt x="3872484" y="18288"/>
                </a:cubicBezTo>
                <a:cubicBezTo>
                  <a:pt x="3714265" y="32905"/>
                  <a:pt x="3546134" y="7501"/>
                  <a:pt x="3294126" y="18288"/>
                </a:cubicBezTo>
                <a:cubicBezTo>
                  <a:pt x="3042118" y="29075"/>
                  <a:pt x="2912116" y="11153"/>
                  <a:pt x="2564892" y="18288"/>
                </a:cubicBezTo>
                <a:cubicBezTo>
                  <a:pt x="2217668" y="25423"/>
                  <a:pt x="2095118" y="11659"/>
                  <a:pt x="1835658" y="18288"/>
                </a:cubicBezTo>
                <a:cubicBezTo>
                  <a:pt x="1576198" y="24917"/>
                  <a:pt x="1500897" y="19889"/>
                  <a:pt x="1307592" y="18288"/>
                </a:cubicBezTo>
                <a:cubicBezTo>
                  <a:pt x="1114287" y="16687"/>
                  <a:pt x="961527" y="47453"/>
                  <a:pt x="678942" y="18288"/>
                </a:cubicBezTo>
                <a:cubicBezTo>
                  <a:pt x="396357" y="-10877"/>
                  <a:pt x="271066" y="23005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bject 12"/>
          <p:cNvSpPr txBox="1"/>
          <p:nvPr/>
        </p:nvSpPr>
        <p:spPr>
          <a:xfrm>
            <a:off x="5759354" y="2798064"/>
            <a:ext cx="5461095" cy="34176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8467" indent="-228600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en-US" sz="2200" spc="220" dirty="0">
                <a:solidFill>
                  <a:srgbClr val="FFFFFF"/>
                </a:solidFill>
              </a:rPr>
              <a:t>Objective:</a:t>
            </a:r>
          </a:p>
          <a:p>
            <a:pPr marL="8467" indent="-228600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FFFF"/>
              </a:solidFill>
            </a:endParaRPr>
          </a:p>
          <a:p>
            <a:pPr marL="408960" marR="3387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200" spc="-150" dirty="0">
                <a:solidFill>
                  <a:srgbClr val="FFFFFF"/>
                </a:solidFill>
              </a:rPr>
              <a:t>The</a:t>
            </a:r>
            <a:r>
              <a:rPr lang="en-US" sz="2200" spc="-147" dirty="0">
                <a:solidFill>
                  <a:srgbClr val="FFFFFF"/>
                </a:solidFill>
              </a:rPr>
              <a:t> </a:t>
            </a:r>
            <a:r>
              <a:rPr lang="en-US" sz="2200" spc="-83" dirty="0">
                <a:solidFill>
                  <a:srgbClr val="FFFFFF"/>
                </a:solidFill>
              </a:rPr>
              <a:t>primary</a:t>
            </a:r>
            <a:r>
              <a:rPr lang="en-US" sz="2200" spc="-80" dirty="0">
                <a:solidFill>
                  <a:srgbClr val="FFFFFF"/>
                </a:solidFill>
              </a:rPr>
              <a:t> </a:t>
            </a:r>
            <a:r>
              <a:rPr lang="en-US" sz="2200" spc="-127" dirty="0">
                <a:solidFill>
                  <a:srgbClr val="FFFFFF"/>
                </a:solidFill>
              </a:rPr>
              <a:t>goal</a:t>
            </a:r>
            <a:r>
              <a:rPr lang="en-US" sz="2200" spc="-123" dirty="0">
                <a:solidFill>
                  <a:srgbClr val="FFFFFF"/>
                </a:solidFill>
              </a:rPr>
              <a:t> </a:t>
            </a:r>
            <a:r>
              <a:rPr lang="en-US" sz="2200" spc="-37" dirty="0">
                <a:solidFill>
                  <a:srgbClr val="FFFFFF"/>
                </a:solidFill>
              </a:rPr>
              <a:t>of </a:t>
            </a:r>
            <a:r>
              <a:rPr lang="en-US" sz="2200" spc="-103" dirty="0">
                <a:solidFill>
                  <a:srgbClr val="FFFFFF"/>
                </a:solidFill>
              </a:rPr>
              <a:t>this</a:t>
            </a:r>
            <a:r>
              <a:rPr lang="en-US" sz="2200" spc="-100" dirty="0">
                <a:solidFill>
                  <a:srgbClr val="FFFFFF"/>
                </a:solidFill>
              </a:rPr>
              <a:t> </a:t>
            </a:r>
            <a:r>
              <a:rPr lang="en-US" sz="2200" spc="-90" dirty="0">
                <a:solidFill>
                  <a:srgbClr val="FFFFFF"/>
                </a:solidFill>
              </a:rPr>
              <a:t>project</a:t>
            </a:r>
            <a:r>
              <a:rPr lang="en-US" sz="2200" spc="-87" dirty="0">
                <a:solidFill>
                  <a:srgbClr val="FFFFFF"/>
                </a:solidFill>
              </a:rPr>
              <a:t> </a:t>
            </a:r>
            <a:r>
              <a:rPr lang="en-US" sz="2200" spc="-220" dirty="0">
                <a:solidFill>
                  <a:srgbClr val="FFFFFF"/>
                </a:solidFill>
              </a:rPr>
              <a:t>was</a:t>
            </a:r>
            <a:r>
              <a:rPr lang="en-US" sz="2200" spc="-217" dirty="0">
                <a:solidFill>
                  <a:srgbClr val="FFFFFF"/>
                </a:solidFill>
              </a:rPr>
              <a:t> </a:t>
            </a:r>
            <a:r>
              <a:rPr lang="en-US" sz="2200" spc="-60" dirty="0">
                <a:solidFill>
                  <a:srgbClr val="FFFFFF"/>
                </a:solidFill>
              </a:rPr>
              <a:t>to </a:t>
            </a:r>
            <a:r>
              <a:rPr lang="en-US" sz="2200" spc="-120" dirty="0">
                <a:solidFill>
                  <a:srgbClr val="FFFFFF"/>
                </a:solidFill>
              </a:rPr>
              <a:t>analyze </a:t>
            </a:r>
            <a:r>
              <a:rPr lang="en-US" sz="2200" spc="-117" dirty="0">
                <a:solidFill>
                  <a:srgbClr val="FFFFFF"/>
                </a:solidFill>
              </a:rPr>
              <a:t> </a:t>
            </a:r>
            <a:r>
              <a:rPr lang="en-US" sz="2200" spc="-113" dirty="0">
                <a:solidFill>
                  <a:srgbClr val="FFFFFF"/>
                </a:solidFill>
              </a:rPr>
              <a:t>customer</a:t>
            </a:r>
            <a:r>
              <a:rPr lang="en-US" sz="2200" spc="-110" dirty="0">
                <a:solidFill>
                  <a:srgbClr val="FFFFFF"/>
                </a:solidFill>
              </a:rPr>
              <a:t> </a:t>
            </a:r>
            <a:r>
              <a:rPr lang="en-US" sz="2200" spc="-127" dirty="0">
                <a:solidFill>
                  <a:srgbClr val="FFFFFF"/>
                </a:solidFill>
              </a:rPr>
              <a:t>feedback</a:t>
            </a:r>
            <a:r>
              <a:rPr lang="en-US" sz="2200" spc="360" dirty="0">
                <a:solidFill>
                  <a:srgbClr val="FFFFFF"/>
                </a:solidFill>
              </a:rPr>
              <a:t> </a:t>
            </a:r>
            <a:r>
              <a:rPr lang="en-US" sz="2200" spc="-60" dirty="0">
                <a:solidFill>
                  <a:srgbClr val="FFFFFF"/>
                </a:solidFill>
              </a:rPr>
              <a:t>to</a:t>
            </a:r>
            <a:r>
              <a:rPr lang="en-US" sz="2200" spc="-57" dirty="0">
                <a:solidFill>
                  <a:srgbClr val="FFFFFF"/>
                </a:solidFill>
              </a:rPr>
              <a:t> </a:t>
            </a:r>
            <a:r>
              <a:rPr lang="en-US" sz="2200" spc="-70" dirty="0">
                <a:solidFill>
                  <a:srgbClr val="FFFFFF"/>
                </a:solidFill>
              </a:rPr>
              <a:t>identify</a:t>
            </a:r>
            <a:r>
              <a:rPr lang="en-US" sz="2200" spc="-67" dirty="0">
                <a:solidFill>
                  <a:srgbClr val="FFFFFF"/>
                </a:solidFill>
              </a:rPr>
              <a:t> </a:t>
            </a:r>
            <a:r>
              <a:rPr lang="en-US" sz="2200" spc="-93" dirty="0">
                <a:solidFill>
                  <a:srgbClr val="FFFFFF"/>
                </a:solidFill>
              </a:rPr>
              <a:t>trends,</a:t>
            </a:r>
            <a:r>
              <a:rPr lang="en-US" sz="2200" spc="-90" dirty="0">
                <a:solidFill>
                  <a:srgbClr val="FFFFFF"/>
                </a:solidFill>
              </a:rPr>
              <a:t> </a:t>
            </a:r>
            <a:r>
              <a:rPr lang="en-US" sz="2200" spc="-123" dirty="0">
                <a:solidFill>
                  <a:srgbClr val="FFFFFF"/>
                </a:solidFill>
              </a:rPr>
              <a:t>classify </a:t>
            </a:r>
            <a:r>
              <a:rPr lang="en-US" sz="2200" spc="-120" dirty="0">
                <a:solidFill>
                  <a:srgbClr val="FFFFFF"/>
                </a:solidFill>
              </a:rPr>
              <a:t> </a:t>
            </a:r>
            <a:r>
              <a:rPr lang="en-US" sz="2200" spc="-107" dirty="0">
                <a:solidFill>
                  <a:srgbClr val="FFFFFF"/>
                </a:solidFill>
              </a:rPr>
              <a:t>sentiment,</a:t>
            </a:r>
            <a:r>
              <a:rPr lang="en-US" sz="2200" spc="-103" dirty="0">
                <a:solidFill>
                  <a:srgbClr val="FFFFFF"/>
                </a:solidFill>
              </a:rPr>
              <a:t> </a:t>
            </a:r>
            <a:r>
              <a:rPr lang="en-US" sz="2200" spc="-93" dirty="0">
                <a:solidFill>
                  <a:srgbClr val="FFFFFF"/>
                </a:solidFill>
              </a:rPr>
              <a:t>and</a:t>
            </a:r>
            <a:r>
              <a:rPr lang="en-US" sz="2200" spc="427" dirty="0">
                <a:solidFill>
                  <a:srgbClr val="FFFFFF"/>
                </a:solidFill>
              </a:rPr>
              <a:t> </a:t>
            </a:r>
            <a:r>
              <a:rPr lang="en-US" sz="2200" spc="-70" dirty="0">
                <a:solidFill>
                  <a:srgbClr val="FFFFFF"/>
                </a:solidFill>
              </a:rPr>
              <a:t>provide</a:t>
            </a:r>
            <a:r>
              <a:rPr lang="en-US" sz="2200" spc="-67" dirty="0">
                <a:solidFill>
                  <a:srgbClr val="FFFFFF"/>
                </a:solidFill>
              </a:rPr>
              <a:t> </a:t>
            </a:r>
            <a:r>
              <a:rPr lang="en-US" sz="2200" spc="-110" dirty="0">
                <a:solidFill>
                  <a:srgbClr val="FFFFFF"/>
                </a:solidFill>
              </a:rPr>
              <a:t>actionable</a:t>
            </a:r>
            <a:r>
              <a:rPr lang="en-US" sz="2200" spc="393" dirty="0">
                <a:solidFill>
                  <a:srgbClr val="FFFFFF"/>
                </a:solidFill>
              </a:rPr>
              <a:t> </a:t>
            </a:r>
            <a:r>
              <a:rPr lang="en-US" sz="2200" spc="-120" dirty="0">
                <a:solidFill>
                  <a:srgbClr val="FFFFFF"/>
                </a:solidFill>
              </a:rPr>
              <a:t>insights</a:t>
            </a:r>
            <a:r>
              <a:rPr lang="en-US" sz="2200" spc="-117" dirty="0">
                <a:solidFill>
                  <a:srgbClr val="FFFFFF"/>
                </a:solidFill>
              </a:rPr>
              <a:t> </a:t>
            </a:r>
            <a:r>
              <a:rPr lang="en-US" sz="2200" spc="-60" dirty="0">
                <a:solidFill>
                  <a:srgbClr val="FFFFFF"/>
                </a:solidFill>
              </a:rPr>
              <a:t>to </a:t>
            </a:r>
            <a:r>
              <a:rPr lang="en-US" sz="2200" spc="-57" dirty="0">
                <a:solidFill>
                  <a:srgbClr val="FFFFFF"/>
                </a:solidFill>
              </a:rPr>
              <a:t> </a:t>
            </a:r>
            <a:r>
              <a:rPr lang="en-US" sz="2200" spc="-97" dirty="0">
                <a:solidFill>
                  <a:srgbClr val="FFFFFF"/>
                </a:solidFill>
              </a:rPr>
              <a:t>i</a:t>
            </a:r>
            <a:r>
              <a:rPr lang="en-US" sz="2200" spc="-120" dirty="0">
                <a:solidFill>
                  <a:srgbClr val="FFFFFF"/>
                </a:solidFill>
              </a:rPr>
              <a:t>m</a:t>
            </a:r>
            <a:r>
              <a:rPr lang="en-US" sz="2200" spc="-33" dirty="0">
                <a:solidFill>
                  <a:srgbClr val="FFFFFF"/>
                </a:solidFill>
              </a:rPr>
              <a:t>p</a:t>
            </a:r>
            <a:r>
              <a:rPr lang="en-US" sz="2200" spc="-40" dirty="0">
                <a:solidFill>
                  <a:srgbClr val="FFFFFF"/>
                </a:solidFill>
              </a:rPr>
              <a:t>r</a:t>
            </a:r>
            <a:r>
              <a:rPr lang="en-US" sz="2200" spc="-73" dirty="0">
                <a:solidFill>
                  <a:srgbClr val="FFFFFF"/>
                </a:solidFill>
              </a:rPr>
              <a:t>o</a:t>
            </a:r>
            <a:r>
              <a:rPr lang="en-US" sz="2200" spc="-57" dirty="0">
                <a:solidFill>
                  <a:srgbClr val="FFFFFF"/>
                </a:solidFill>
              </a:rPr>
              <a:t>v</a:t>
            </a:r>
            <a:r>
              <a:rPr lang="en-US" sz="2200" spc="-147" dirty="0">
                <a:solidFill>
                  <a:srgbClr val="FFFFFF"/>
                </a:solidFill>
              </a:rPr>
              <a:t>e</a:t>
            </a:r>
            <a:r>
              <a:rPr lang="en-US" sz="2200" spc="-167" dirty="0">
                <a:solidFill>
                  <a:srgbClr val="FFFFFF"/>
                </a:solidFill>
              </a:rPr>
              <a:t> </a:t>
            </a:r>
            <a:r>
              <a:rPr lang="en-US" sz="2200" spc="-197" dirty="0">
                <a:solidFill>
                  <a:srgbClr val="FFFFFF"/>
                </a:solidFill>
              </a:rPr>
              <a:t>c</a:t>
            </a:r>
            <a:r>
              <a:rPr lang="en-US" sz="2200" spc="-80" dirty="0">
                <a:solidFill>
                  <a:srgbClr val="FFFFFF"/>
                </a:solidFill>
              </a:rPr>
              <a:t>u</a:t>
            </a:r>
            <a:r>
              <a:rPr lang="en-US" sz="2200" spc="-200" dirty="0">
                <a:solidFill>
                  <a:srgbClr val="FFFFFF"/>
                </a:solidFill>
              </a:rPr>
              <a:t>s</a:t>
            </a:r>
            <a:r>
              <a:rPr lang="en-US" sz="2200" spc="-50" dirty="0">
                <a:solidFill>
                  <a:srgbClr val="FFFFFF"/>
                </a:solidFill>
              </a:rPr>
              <a:t>t</a:t>
            </a:r>
            <a:r>
              <a:rPr lang="en-US" sz="2200" spc="-73" dirty="0">
                <a:solidFill>
                  <a:srgbClr val="FFFFFF"/>
                </a:solidFill>
              </a:rPr>
              <a:t>o</a:t>
            </a:r>
            <a:r>
              <a:rPr lang="en-US" sz="2200" spc="-120" dirty="0">
                <a:solidFill>
                  <a:srgbClr val="FFFFFF"/>
                </a:solidFill>
              </a:rPr>
              <a:t>m</a:t>
            </a:r>
            <a:r>
              <a:rPr lang="en-US" sz="2200" spc="-150" dirty="0">
                <a:solidFill>
                  <a:srgbClr val="FFFFFF"/>
                </a:solidFill>
              </a:rPr>
              <a:t>e</a:t>
            </a:r>
            <a:r>
              <a:rPr lang="en-US" sz="2200" spc="-37" dirty="0">
                <a:solidFill>
                  <a:srgbClr val="FFFFFF"/>
                </a:solidFill>
              </a:rPr>
              <a:t>r</a:t>
            </a:r>
            <a:r>
              <a:rPr lang="en-US" sz="2200" spc="-167" dirty="0">
                <a:solidFill>
                  <a:srgbClr val="FFFFFF"/>
                </a:solidFill>
              </a:rPr>
              <a:t> </a:t>
            </a:r>
            <a:r>
              <a:rPr lang="en-US" sz="2200" spc="-150" dirty="0">
                <a:solidFill>
                  <a:srgbClr val="FFFFFF"/>
                </a:solidFill>
              </a:rPr>
              <a:t>e</a:t>
            </a:r>
            <a:r>
              <a:rPr lang="en-US" sz="2200" spc="-280" dirty="0">
                <a:solidFill>
                  <a:srgbClr val="FFFFFF"/>
                </a:solidFill>
              </a:rPr>
              <a:t>x</a:t>
            </a:r>
            <a:r>
              <a:rPr lang="en-US" sz="2200" spc="-33" dirty="0">
                <a:solidFill>
                  <a:srgbClr val="FFFFFF"/>
                </a:solidFill>
              </a:rPr>
              <a:t>p</a:t>
            </a:r>
            <a:r>
              <a:rPr lang="en-US" sz="2200" spc="-150" dirty="0">
                <a:solidFill>
                  <a:srgbClr val="FFFFFF"/>
                </a:solidFill>
              </a:rPr>
              <a:t>e</a:t>
            </a:r>
            <a:r>
              <a:rPr lang="en-US" sz="2200" spc="-40" dirty="0">
                <a:solidFill>
                  <a:srgbClr val="FFFFFF"/>
                </a:solidFill>
              </a:rPr>
              <a:t>r</a:t>
            </a:r>
            <a:r>
              <a:rPr lang="en-US" sz="2200" spc="-97" dirty="0">
                <a:solidFill>
                  <a:srgbClr val="FFFFFF"/>
                </a:solidFill>
              </a:rPr>
              <a:t>i</a:t>
            </a:r>
            <a:r>
              <a:rPr lang="en-US" sz="2200" spc="-150" dirty="0">
                <a:solidFill>
                  <a:srgbClr val="FFFFFF"/>
                </a:solidFill>
              </a:rPr>
              <a:t>e</a:t>
            </a:r>
            <a:r>
              <a:rPr lang="en-US" sz="2200" spc="-67" dirty="0">
                <a:solidFill>
                  <a:srgbClr val="FFFFFF"/>
                </a:solidFill>
              </a:rPr>
              <a:t>n</a:t>
            </a:r>
            <a:r>
              <a:rPr lang="en-US" sz="2200" spc="-197" dirty="0">
                <a:solidFill>
                  <a:srgbClr val="FFFFFF"/>
                </a:solidFill>
              </a:rPr>
              <a:t>c</a:t>
            </a:r>
            <a:r>
              <a:rPr lang="en-US" sz="2200" spc="-150" dirty="0">
                <a:solidFill>
                  <a:srgbClr val="FFFFFF"/>
                </a:solidFill>
              </a:rPr>
              <a:t>e</a:t>
            </a:r>
            <a:r>
              <a:rPr lang="en-US" sz="2200" spc="-113" dirty="0">
                <a:solidFill>
                  <a:srgbClr val="FFFFFF"/>
                </a:solidFill>
              </a:rPr>
              <a:t>.</a:t>
            </a:r>
            <a:endParaRPr lang="en-US" sz="2200" dirty="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Bef>
                <a:spcPts val="1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FFFF"/>
              </a:solidFill>
            </a:endParaRPr>
          </a:p>
        </p:txBody>
      </p:sp>
      <p:sp>
        <p:nvSpPr>
          <p:cNvPr id="2" name="object 2"/>
          <p:cNvSpPr/>
          <p:nvPr/>
        </p:nvSpPr>
        <p:spPr>
          <a:xfrm>
            <a:off x="11507286" y="220472"/>
            <a:ext cx="370840" cy="198120"/>
          </a:xfrm>
          <a:custGeom>
            <a:avLst/>
            <a:gdLst/>
            <a:ahLst/>
            <a:cxnLst/>
            <a:rect l="l" t="t" r="r" b="b"/>
            <a:pathLst>
              <a:path w="556259" h="297180">
                <a:moveTo>
                  <a:pt x="381" y="297177"/>
                </a:moveTo>
                <a:lnTo>
                  <a:pt x="0" y="297177"/>
                </a:lnTo>
                <a:lnTo>
                  <a:pt x="0" y="222883"/>
                </a:lnTo>
                <a:lnTo>
                  <a:pt x="95757" y="148843"/>
                </a:lnTo>
                <a:lnTo>
                  <a:pt x="0" y="74548"/>
                </a:lnTo>
                <a:lnTo>
                  <a:pt x="0" y="0"/>
                </a:lnTo>
                <a:lnTo>
                  <a:pt x="191769" y="148589"/>
                </a:lnTo>
                <a:lnTo>
                  <a:pt x="381" y="297177"/>
                </a:lnTo>
                <a:close/>
              </a:path>
              <a:path w="556259" h="297180">
                <a:moveTo>
                  <a:pt x="182626" y="297177"/>
                </a:moveTo>
                <a:lnTo>
                  <a:pt x="182244" y="297177"/>
                </a:lnTo>
                <a:lnTo>
                  <a:pt x="182244" y="222883"/>
                </a:lnTo>
                <a:lnTo>
                  <a:pt x="278001" y="148843"/>
                </a:lnTo>
                <a:lnTo>
                  <a:pt x="182244" y="74548"/>
                </a:lnTo>
                <a:lnTo>
                  <a:pt x="182244" y="0"/>
                </a:lnTo>
                <a:lnTo>
                  <a:pt x="374012" y="148589"/>
                </a:lnTo>
                <a:lnTo>
                  <a:pt x="182626" y="297177"/>
                </a:lnTo>
                <a:close/>
              </a:path>
              <a:path w="556259" h="297180">
                <a:moveTo>
                  <a:pt x="364997" y="297177"/>
                </a:moveTo>
                <a:lnTo>
                  <a:pt x="364615" y="297177"/>
                </a:lnTo>
                <a:lnTo>
                  <a:pt x="364615" y="222883"/>
                </a:lnTo>
                <a:lnTo>
                  <a:pt x="460372" y="148843"/>
                </a:lnTo>
                <a:lnTo>
                  <a:pt x="364615" y="74548"/>
                </a:lnTo>
                <a:lnTo>
                  <a:pt x="364615" y="0"/>
                </a:lnTo>
                <a:lnTo>
                  <a:pt x="556048" y="148329"/>
                </a:lnTo>
                <a:lnTo>
                  <a:pt x="556048" y="148849"/>
                </a:lnTo>
                <a:lnTo>
                  <a:pt x="364997" y="297177"/>
                </a:lnTo>
                <a:close/>
              </a:path>
            </a:pathLst>
          </a:custGeom>
          <a:solidFill>
            <a:srgbClr val="0E3F66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9E471CA-68A2-9B0C-05F8-1E3B8A7F60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71" b="-1"/>
          <a:stretch/>
        </p:blipFill>
        <p:spPr>
          <a:xfrm>
            <a:off x="1654411" y="228600"/>
            <a:ext cx="8806977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725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D7BD248-4B55-1E91-591F-2B2E11668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2" b="-1"/>
          <a:stretch/>
        </p:blipFill>
        <p:spPr>
          <a:xfrm>
            <a:off x="1654416" y="228600"/>
            <a:ext cx="8806968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80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1E38F88-2B29-189F-0F90-2192870A3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87"/>
          <a:stretch/>
        </p:blipFill>
        <p:spPr>
          <a:xfrm>
            <a:off x="1654393" y="228600"/>
            <a:ext cx="8807013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9208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89422D8-7DDC-7174-6D70-52EE0041D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20"/>
          <a:stretch/>
        </p:blipFill>
        <p:spPr>
          <a:xfrm>
            <a:off x="1654405" y="228600"/>
            <a:ext cx="880699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226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2080674-E856-764C-0DB6-134A8F8D2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31" b="-1"/>
          <a:stretch/>
        </p:blipFill>
        <p:spPr>
          <a:xfrm>
            <a:off x="1654448" y="228600"/>
            <a:ext cx="8806903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803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43A9971-B7CD-D788-80B7-7C98BAE55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9"/>
          <a:stretch/>
        </p:blipFill>
        <p:spPr>
          <a:xfrm>
            <a:off x="1654403" y="228600"/>
            <a:ext cx="8806994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056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E4FEF45-53F7-A76B-D3B7-1A9508E518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097" b="-1"/>
          <a:stretch/>
        </p:blipFill>
        <p:spPr>
          <a:xfrm>
            <a:off x="1654424" y="228600"/>
            <a:ext cx="8806951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6392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D96812F-8719-DA5E-5558-3E8F49C59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8"/>
          <a:stretch/>
        </p:blipFill>
        <p:spPr>
          <a:xfrm>
            <a:off x="1654398" y="228600"/>
            <a:ext cx="8807004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747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06BAD03-733C-8317-F3C8-DC5F79BD27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2" b="-1"/>
          <a:stretch/>
        </p:blipFill>
        <p:spPr>
          <a:xfrm>
            <a:off x="1654433" y="228600"/>
            <a:ext cx="8806934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7606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F1B93D-9E64-FCF6-51A3-7FE7A0779C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5031" y="1380754"/>
            <a:ext cx="5561938" cy="2513516"/>
          </a:xfrm>
        </p:spPr>
        <p:txBody>
          <a:bodyPr>
            <a:normAutofit/>
          </a:bodyPr>
          <a:lstStyle/>
          <a:p>
            <a:r>
              <a:rPr lang="en-US" dirty="0"/>
              <a:t>Power Bi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28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80E5FECD-C9FF-49B3-B1FD-6B2D855C4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6A9657-FECC-632A-0D5C-B0221A2BB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815" y="798703"/>
            <a:ext cx="5221185" cy="3072015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Database</a:t>
            </a: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computer graphics with blue objects&#10;&#10;Description automatically generated with medium confidence">
            <a:extLst>
              <a:ext uri="{FF2B5EF4-FFF2-40B4-BE49-F238E27FC236}">
                <a16:creationId xmlns:a16="http://schemas.microsoft.com/office/drawing/2014/main" id="{05183BC1-F032-21AB-03E2-BABD9BD46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6"/>
          <a:stretch/>
        </p:blipFill>
        <p:spPr>
          <a:xfrm>
            <a:off x="6651243" y="2045081"/>
            <a:ext cx="4939504" cy="2384890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4608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C6E4D9CF-C3C5-9A03-C9C1-5C7A7B6297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108584"/>
            <a:ext cx="10830559" cy="5367655"/>
          </a:xfrm>
        </p:spPr>
      </p:pic>
    </p:spTree>
    <p:extLst>
      <p:ext uri="{BB962C8B-B14F-4D97-AF65-F5344CB8AC3E}">
        <p14:creationId xmlns:p14="http://schemas.microsoft.com/office/powerpoint/2010/main" val="360251163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F7DFA-E968-F673-0086-770F3F990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ERD Diagram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 descr="A diagram of a flowchart&#10;&#10;Description automatically generated">
            <a:extLst>
              <a:ext uri="{FF2B5EF4-FFF2-40B4-BE49-F238E27FC236}">
                <a16:creationId xmlns:a16="http://schemas.microsoft.com/office/drawing/2014/main" id="{D305BD81-D843-25DA-4F17-400C9E2C2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864608" y="1119747"/>
            <a:ext cx="6846363" cy="446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758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98EBCE-37F5-928A-DDFD-4A9EC316B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Customers Table:</a:t>
            </a: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81C9804-1213-A8A6-33D5-892CCF2FB3E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447308" y="591344"/>
            <a:ext cx="6906491" cy="55856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CustomerID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This column uniquely identifies each customer and serves as the primary key.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It automatically generates a new value for each customer added to the table, ensuring no duplicates.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CustomerName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This column contains the name of the customer, allowing for the storage of full names with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support for different languages and special characters.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Email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This column stores the customer's email address, providing a way to record their primary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communication method for contact purposes.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Phone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This column captures the customer's phone number, enabling the storage of their contact number,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including any country codes or special formatting.</a:t>
            </a:r>
          </a:p>
        </p:txBody>
      </p:sp>
    </p:spTree>
    <p:extLst>
      <p:ext uri="{BB962C8B-B14F-4D97-AF65-F5344CB8AC3E}">
        <p14:creationId xmlns:p14="http://schemas.microsoft.com/office/powerpoint/2010/main" val="3904240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CBA6E1-B6C2-23F9-E8B8-327CBF3D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Feedback Categories Table:</a:t>
            </a: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5F9C795-061E-8C69-4648-AEF60D563C7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447308" y="591344"/>
            <a:ext cx="6906491" cy="55856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CategoryID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This is the primary key that uniquely identifies each feedback category. It automatically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generates a new, unique value for each category entered into the table, ensuring no duplicate categories.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CategoryName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This column stores the name or description of each feedback category, allowing for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 clear understanding and classification of feedback types.</a:t>
            </a:r>
          </a:p>
        </p:txBody>
      </p:sp>
    </p:spTree>
    <p:extLst>
      <p:ext uri="{BB962C8B-B14F-4D97-AF65-F5344CB8AC3E}">
        <p14:creationId xmlns:p14="http://schemas.microsoft.com/office/powerpoint/2010/main" val="7377962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B6CC6E-C6C4-8EA4-0214-0E608AF6D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Feedback Forms Table:</a:t>
            </a: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9C541C5-7457-CBEA-0B36-96E5C30F07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447308" y="591344"/>
            <a:ext cx="6906491" cy="55856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FormID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This column serves as the primary key, uniquely identifying each feedback form. It automatically generates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a new, unique identifier for every form entered, preventing duplicate entries.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CustomerID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This column links each feedback form to a specific customer, enabling the tracking of which customer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submitted the form.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FormDate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This column records the date and time when the feedback form was submitted, providing a timestamp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for each entry.</a:t>
            </a:r>
          </a:p>
        </p:txBody>
      </p:sp>
    </p:spTree>
    <p:extLst>
      <p:ext uri="{BB962C8B-B14F-4D97-AF65-F5344CB8AC3E}">
        <p14:creationId xmlns:p14="http://schemas.microsoft.com/office/powerpoint/2010/main" val="35971852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CA97F1-5E98-6692-8FDD-E71FB4666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Feedback Table:</a:t>
            </a: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52C7CEC-15DE-37D9-8457-224E55B217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447308" y="591344"/>
            <a:ext cx="6906491" cy="55856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FeedbackID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This column acts as the primary key, uniquely identifying each piece of feedback. It automatically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generates a new identifier for every feedback entry, ensuring uniqueness.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FormID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This column links each feedback entry to a specific feedback form, allowing for easy tracking of which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form the feedback is associated with.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CategoryID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This column connects the feedback to a particular category, enabling classification and organization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based on the type of feedback given.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Rating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This column captures the customer's rating of the feedback, constrained to a range between 1 and 5.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This ensures that only valid ratings are recorded.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Comments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This column allows for the storage of additional textual feedback from customers, providing a space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for detailed opinions or suggestions.</a:t>
            </a:r>
          </a:p>
        </p:txBody>
      </p:sp>
    </p:spTree>
    <p:extLst>
      <p:ext uri="{BB962C8B-B14F-4D97-AF65-F5344CB8AC3E}">
        <p14:creationId xmlns:p14="http://schemas.microsoft.com/office/powerpoint/2010/main" val="21952939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1043</Words>
  <Application>Microsoft Office PowerPoint</Application>
  <PresentationFormat>Widescreen</PresentationFormat>
  <Paragraphs>131</Paragraphs>
  <Slides>40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Aptos</vt:lpstr>
      <vt:lpstr>Aptos Display</vt:lpstr>
      <vt:lpstr>Arial</vt:lpstr>
      <vt:lpstr>Calibri</vt:lpstr>
      <vt:lpstr>Consolas</vt:lpstr>
      <vt:lpstr>Office Theme</vt:lpstr>
      <vt:lpstr>Customer Feedback  Analysis and  Improvement</vt:lpstr>
      <vt:lpstr>Instructor: Eng  Abdelrahman Elmashtoly</vt:lpstr>
      <vt:lpstr>Project Overview</vt:lpstr>
      <vt:lpstr>Database</vt:lpstr>
      <vt:lpstr>ERD Diagram</vt:lpstr>
      <vt:lpstr>Customers Table:</vt:lpstr>
      <vt:lpstr>Feedback Categories Table:</vt:lpstr>
      <vt:lpstr>Feedback Forms Table:</vt:lpstr>
      <vt:lpstr>Feedback Table:</vt:lpstr>
      <vt:lpstr>PowerPoint Presentation</vt:lpstr>
      <vt:lpstr>PowerPoint Presentation</vt:lpstr>
      <vt:lpstr>Quries for Feedback And Analysis</vt:lpstr>
      <vt:lpstr>First Query:</vt:lpstr>
      <vt:lpstr>Second Query:</vt:lpstr>
      <vt:lpstr>Third Query:</vt:lpstr>
      <vt:lpstr>Fourth Query:</vt:lpstr>
      <vt:lpstr>Fifth Query:</vt:lpstr>
      <vt:lpstr>Sixth Query:</vt:lpstr>
      <vt:lpstr>Seventh Query:</vt:lpstr>
      <vt:lpstr>Eighth Query:</vt:lpstr>
      <vt:lpstr>Ninth Query:</vt:lpstr>
      <vt:lpstr>Tenth Query:</vt:lpstr>
      <vt:lpstr>Data Warehouse</vt:lpstr>
      <vt:lpstr>PowerPoint Presentation</vt:lpstr>
      <vt:lpstr>PowerPoint Presentation</vt:lpstr>
      <vt:lpstr>PowerPoint Presentation</vt:lpstr>
      <vt:lpstr>PowerPoint Presentation</vt:lpstr>
      <vt:lpstr>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 Bi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mahmoud ahmed</dc:creator>
  <cp:lastModifiedBy>mahmoud ahmed</cp:lastModifiedBy>
  <cp:revision>9</cp:revision>
  <dcterms:created xsi:type="dcterms:W3CDTF">2024-10-23T19:56:11Z</dcterms:created>
  <dcterms:modified xsi:type="dcterms:W3CDTF">2024-10-24T14:40:21Z</dcterms:modified>
</cp:coreProperties>
</file>